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969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65AD6-A01F-455B-B9CE-FA2A79855AA1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F76A231C-96AB-401D-8AA4-F2EE36495951}">
      <dgm:prSet phldrT="[Texto]"/>
      <dgm:spPr/>
      <dgm:t>
        <a:bodyPr/>
        <a:lstStyle/>
        <a:p>
          <a:r>
            <a:rPr lang="es-CO" dirty="0" smtClean="0"/>
            <a:t>Tipologías</a:t>
          </a:r>
          <a:endParaRPr lang="es-CO" dirty="0"/>
        </a:p>
      </dgm:t>
    </dgm:pt>
    <dgm:pt modelId="{9AEA0AE2-F202-4366-A07E-17C8A431144D}" type="parTrans" cxnId="{9AF58717-E70A-4D52-983E-B504DC2D078E}">
      <dgm:prSet/>
      <dgm:spPr/>
      <dgm:t>
        <a:bodyPr/>
        <a:lstStyle/>
        <a:p>
          <a:endParaRPr lang="es-CO"/>
        </a:p>
      </dgm:t>
    </dgm:pt>
    <dgm:pt modelId="{A13D430C-EBEC-4B9B-B8C4-D10D58E203A0}" type="sibTrans" cxnId="{9AF58717-E70A-4D52-983E-B504DC2D078E}">
      <dgm:prSet/>
      <dgm:spPr/>
      <dgm:t>
        <a:bodyPr/>
        <a:lstStyle/>
        <a:p>
          <a:endParaRPr lang="es-CO"/>
        </a:p>
      </dgm:t>
    </dgm:pt>
    <dgm:pt modelId="{46368B0F-C6BD-4C32-8146-090002AB2023}">
      <dgm:prSet phldrT="[Texto]"/>
      <dgm:spPr/>
      <dgm:t>
        <a:bodyPr/>
        <a:lstStyle/>
        <a:p>
          <a:r>
            <a:rPr lang="es-CO" dirty="0" smtClean="0"/>
            <a:t>Corrupción</a:t>
          </a:r>
          <a:endParaRPr lang="es-CO" dirty="0"/>
        </a:p>
      </dgm:t>
    </dgm:pt>
    <dgm:pt modelId="{B478C315-03C0-48F1-BA29-660F6DB2FA4C}" type="parTrans" cxnId="{B66E87F9-687E-4421-8DF2-DC377AA5992F}">
      <dgm:prSet/>
      <dgm:spPr/>
      <dgm:t>
        <a:bodyPr/>
        <a:lstStyle/>
        <a:p>
          <a:endParaRPr lang="es-CO"/>
        </a:p>
      </dgm:t>
    </dgm:pt>
    <dgm:pt modelId="{C05466E7-48BF-450B-909B-AEB8346F8DA0}" type="sibTrans" cxnId="{B66E87F9-687E-4421-8DF2-DC377AA5992F}">
      <dgm:prSet/>
      <dgm:spPr/>
      <dgm:t>
        <a:bodyPr/>
        <a:lstStyle/>
        <a:p>
          <a:endParaRPr lang="es-CO"/>
        </a:p>
      </dgm:t>
    </dgm:pt>
    <dgm:pt modelId="{2010837F-8983-4FCC-A757-32F74BED112E}">
      <dgm:prSet phldrT="[Texto]"/>
      <dgm:spPr/>
      <dgm:t>
        <a:bodyPr/>
        <a:lstStyle/>
        <a:p>
          <a:r>
            <a:rPr lang="es-CO" dirty="0" smtClean="0"/>
            <a:t>Conflicto de intereses</a:t>
          </a:r>
          <a:endParaRPr lang="es-CO" dirty="0"/>
        </a:p>
      </dgm:t>
    </dgm:pt>
    <dgm:pt modelId="{CAB012BA-D32B-4A28-AFBA-3A5ABDEE683D}" type="parTrans" cxnId="{1A480E28-E107-4575-B3FC-271AB2EFAB70}">
      <dgm:prSet/>
      <dgm:spPr/>
      <dgm:t>
        <a:bodyPr/>
        <a:lstStyle/>
        <a:p>
          <a:endParaRPr lang="es-CO"/>
        </a:p>
      </dgm:t>
    </dgm:pt>
    <dgm:pt modelId="{801C5B63-EA2A-434C-B82E-9EE6187CEF33}" type="sibTrans" cxnId="{1A480E28-E107-4575-B3FC-271AB2EFAB70}">
      <dgm:prSet/>
      <dgm:spPr/>
      <dgm:t>
        <a:bodyPr/>
        <a:lstStyle/>
        <a:p>
          <a:endParaRPr lang="es-CO"/>
        </a:p>
      </dgm:t>
    </dgm:pt>
    <dgm:pt modelId="{88B10D33-0BAE-4B04-8698-C3FA3412AFF8}">
      <dgm:prSet/>
      <dgm:spPr/>
      <dgm:t>
        <a:bodyPr/>
        <a:lstStyle/>
        <a:p>
          <a:r>
            <a:rPr lang="es-CO" dirty="0" smtClean="0"/>
            <a:t>Fraude</a:t>
          </a:r>
          <a:endParaRPr lang="es-CO" dirty="0"/>
        </a:p>
      </dgm:t>
    </dgm:pt>
    <dgm:pt modelId="{F0F13FC1-936C-4B5A-AA4A-E71BFEFA3C9E}" type="parTrans" cxnId="{7E0C5503-668D-4679-B784-0ED1995D3068}">
      <dgm:prSet/>
      <dgm:spPr/>
      <dgm:t>
        <a:bodyPr/>
        <a:lstStyle/>
        <a:p>
          <a:endParaRPr lang="es-CO"/>
        </a:p>
      </dgm:t>
    </dgm:pt>
    <dgm:pt modelId="{D48E9938-0C2C-4454-AA5D-B32F09529978}" type="sibTrans" cxnId="{7E0C5503-668D-4679-B784-0ED1995D3068}">
      <dgm:prSet/>
      <dgm:spPr/>
      <dgm:t>
        <a:bodyPr/>
        <a:lstStyle/>
        <a:p>
          <a:endParaRPr lang="es-CO"/>
        </a:p>
      </dgm:t>
    </dgm:pt>
    <dgm:pt modelId="{0BDE24E5-8468-462C-8631-740F65DE1BBD}" type="pres">
      <dgm:prSet presAssocID="{5F465AD6-A01F-455B-B9CE-FA2A79855AA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0F13E6E0-D2AF-4F3B-BC9B-B7D81B7F3082}" type="pres">
      <dgm:prSet presAssocID="{F76A231C-96AB-401D-8AA4-F2EE36495951}" presName="centerShape" presStyleLbl="node0" presStyleIdx="0" presStyleCnt="1"/>
      <dgm:spPr/>
      <dgm:t>
        <a:bodyPr/>
        <a:lstStyle/>
        <a:p>
          <a:endParaRPr lang="es-CO"/>
        </a:p>
      </dgm:t>
    </dgm:pt>
    <dgm:pt modelId="{4A87A1CB-1E50-41E8-ACFF-F3D1CF3F84B7}" type="pres">
      <dgm:prSet presAssocID="{B478C315-03C0-48F1-BA29-660F6DB2FA4C}" presName="parTrans" presStyleLbl="sibTrans2D1" presStyleIdx="0" presStyleCnt="3"/>
      <dgm:spPr/>
      <dgm:t>
        <a:bodyPr/>
        <a:lstStyle/>
        <a:p>
          <a:endParaRPr lang="es-CO"/>
        </a:p>
      </dgm:t>
    </dgm:pt>
    <dgm:pt modelId="{534DC119-68FC-48F1-86A1-29B630F28A64}" type="pres">
      <dgm:prSet presAssocID="{B478C315-03C0-48F1-BA29-660F6DB2FA4C}" presName="connectorText" presStyleLbl="sibTrans2D1" presStyleIdx="0" presStyleCnt="3"/>
      <dgm:spPr/>
      <dgm:t>
        <a:bodyPr/>
        <a:lstStyle/>
        <a:p>
          <a:endParaRPr lang="es-CO"/>
        </a:p>
      </dgm:t>
    </dgm:pt>
    <dgm:pt modelId="{863C176E-A595-45B0-BC8E-20F242A129F4}" type="pres">
      <dgm:prSet presAssocID="{46368B0F-C6BD-4C32-8146-090002AB2023}" presName="node" presStyleLbl="node1" presStyleIdx="0" presStyleCnt="3" custRadScaleRad="95572" custRadScaleInc="783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526451-F015-413F-AB73-885CDAD9F86D}" type="pres">
      <dgm:prSet presAssocID="{F0F13FC1-936C-4B5A-AA4A-E71BFEFA3C9E}" presName="parTrans" presStyleLbl="sibTrans2D1" presStyleIdx="1" presStyleCnt="3"/>
      <dgm:spPr/>
      <dgm:t>
        <a:bodyPr/>
        <a:lstStyle/>
        <a:p>
          <a:endParaRPr lang="es-CO"/>
        </a:p>
      </dgm:t>
    </dgm:pt>
    <dgm:pt modelId="{925B5A92-593A-4E4B-8CFC-11E8C8C17F75}" type="pres">
      <dgm:prSet presAssocID="{F0F13FC1-936C-4B5A-AA4A-E71BFEFA3C9E}" presName="connectorText" presStyleLbl="sibTrans2D1" presStyleIdx="1" presStyleCnt="3"/>
      <dgm:spPr/>
      <dgm:t>
        <a:bodyPr/>
        <a:lstStyle/>
        <a:p>
          <a:endParaRPr lang="es-CO"/>
        </a:p>
      </dgm:t>
    </dgm:pt>
    <dgm:pt modelId="{3CC38378-4088-45D3-9D67-5C08FA664122}" type="pres">
      <dgm:prSet presAssocID="{88B10D33-0BAE-4B04-8698-C3FA3412AFF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1798645-9D1E-4453-9438-AF27100673A2}" type="pres">
      <dgm:prSet presAssocID="{CAB012BA-D32B-4A28-AFBA-3A5ABDEE683D}" presName="parTrans" presStyleLbl="sibTrans2D1" presStyleIdx="2" presStyleCnt="3"/>
      <dgm:spPr/>
      <dgm:t>
        <a:bodyPr/>
        <a:lstStyle/>
        <a:p>
          <a:endParaRPr lang="es-CO"/>
        </a:p>
      </dgm:t>
    </dgm:pt>
    <dgm:pt modelId="{20870DF6-73EB-4D8A-BAF0-ED525EE2BE41}" type="pres">
      <dgm:prSet presAssocID="{CAB012BA-D32B-4A28-AFBA-3A5ABDEE683D}" presName="connectorText" presStyleLbl="sibTrans2D1" presStyleIdx="2" presStyleCnt="3"/>
      <dgm:spPr/>
      <dgm:t>
        <a:bodyPr/>
        <a:lstStyle/>
        <a:p>
          <a:endParaRPr lang="es-CO"/>
        </a:p>
      </dgm:t>
    </dgm:pt>
    <dgm:pt modelId="{055D6BBB-109F-434F-971C-631EAB1EE162}" type="pres">
      <dgm:prSet presAssocID="{2010837F-8983-4FCC-A757-32F74BED112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A480E28-E107-4575-B3FC-271AB2EFAB70}" srcId="{F76A231C-96AB-401D-8AA4-F2EE36495951}" destId="{2010837F-8983-4FCC-A757-32F74BED112E}" srcOrd="2" destOrd="0" parTransId="{CAB012BA-D32B-4A28-AFBA-3A5ABDEE683D}" sibTransId="{801C5B63-EA2A-434C-B82E-9EE6187CEF33}"/>
    <dgm:cxn modelId="{53729EBD-A503-49FD-98A9-93F2B4B2133E}" type="presOf" srcId="{2010837F-8983-4FCC-A757-32F74BED112E}" destId="{055D6BBB-109F-434F-971C-631EAB1EE162}" srcOrd="0" destOrd="0" presId="urn:microsoft.com/office/officeart/2005/8/layout/radial5"/>
    <dgm:cxn modelId="{356AD837-27F6-4879-A300-2C5DDA4ADED6}" type="presOf" srcId="{F0F13FC1-936C-4B5A-AA4A-E71BFEFA3C9E}" destId="{925B5A92-593A-4E4B-8CFC-11E8C8C17F75}" srcOrd="1" destOrd="0" presId="urn:microsoft.com/office/officeart/2005/8/layout/radial5"/>
    <dgm:cxn modelId="{013146B4-272E-4FE3-9E28-BF0E3FC45F5E}" type="presOf" srcId="{46368B0F-C6BD-4C32-8146-090002AB2023}" destId="{863C176E-A595-45B0-BC8E-20F242A129F4}" srcOrd="0" destOrd="0" presId="urn:microsoft.com/office/officeart/2005/8/layout/radial5"/>
    <dgm:cxn modelId="{9AF58717-E70A-4D52-983E-B504DC2D078E}" srcId="{5F465AD6-A01F-455B-B9CE-FA2A79855AA1}" destId="{F76A231C-96AB-401D-8AA4-F2EE36495951}" srcOrd="0" destOrd="0" parTransId="{9AEA0AE2-F202-4366-A07E-17C8A431144D}" sibTransId="{A13D430C-EBEC-4B9B-B8C4-D10D58E203A0}"/>
    <dgm:cxn modelId="{3E78BD20-18CC-438F-AC92-C733AFAA521F}" type="presOf" srcId="{CAB012BA-D32B-4A28-AFBA-3A5ABDEE683D}" destId="{91798645-9D1E-4453-9438-AF27100673A2}" srcOrd="0" destOrd="0" presId="urn:microsoft.com/office/officeart/2005/8/layout/radial5"/>
    <dgm:cxn modelId="{C9512101-B1DF-4D41-8F61-8A3FE171A3A6}" type="presOf" srcId="{B478C315-03C0-48F1-BA29-660F6DB2FA4C}" destId="{534DC119-68FC-48F1-86A1-29B630F28A64}" srcOrd="1" destOrd="0" presId="urn:microsoft.com/office/officeart/2005/8/layout/radial5"/>
    <dgm:cxn modelId="{D5FD6B77-5898-4B95-AC1D-80446D4267A3}" type="presOf" srcId="{F0F13FC1-936C-4B5A-AA4A-E71BFEFA3C9E}" destId="{19526451-F015-413F-AB73-885CDAD9F86D}" srcOrd="0" destOrd="0" presId="urn:microsoft.com/office/officeart/2005/8/layout/radial5"/>
    <dgm:cxn modelId="{87BBBF8F-3AFA-4FA5-A64E-6E0FCBE3B375}" type="presOf" srcId="{5F465AD6-A01F-455B-B9CE-FA2A79855AA1}" destId="{0BDE24E5-8468-462C-8631-740F65DE1BBD}" srcOrd="0" destOrd="0" presId="urn:microsoft.com/office/officeart/2005/8/layout/radial5"/>
    <dgm:cxn modelId="{7E0C5503-668D-4679-B784-0ED1995D3068}" srcId="{F76A231C-96AB-401D-8AA4-F2EE36495951}" destId="{88B10D33-0BAE-4B04-8698-C3FA3412AFF8}" srcOrd="1" destOrd="0" parTransId="{F0F13FC1-936C-4B5A-AA4A-E71BFEFA3C9E}" sibTransId="{D48E9938-0C2C-4454-AA5D-B32F09529978}"/>
    <dgm:cxn modelId="{3E5FB62A-0756-4EF7-8D97-3537C1D1FE85}" type="presOf" srcId="{CAB012BA-D32B-4A28-AFBA-3A5ABDEE683D}" destId="{20870DF6-73EB-4D8A-BAF0-ED525EE2BE41}" srcOrd="1" destOrd="0" presId="urn:microsoft.com/office/officeart/2005/8/layout/radial5"/>
    <dgm:cxn modelId="{B66E87F9-687E-4421-8DF2-DC377AA5992F}" srcId="{F76A231C-96AB-401D-8AA4-F2EE36495951}" destId="{46368B0F-C6BD-4C32-8146-090002AB2023}" srcOrd="0" destOrd="0" parTransId="{B478C315-03C0-48F1-BA29-660F6DB2FA4C}" sibTransId="{C05466E7-48BF-450B-909B-AEB8346F8DA0}"/>
    <dgm:cxn modelId="{B5000D8B-CA9F-41B5-A58A-4843AAB225BB}" type="presOf" srcId="{88B10D33-0BAE-4B04-8698-C3FA3412AFF8}" destId="{3CC38378-4088-45D3-9D67-5C08FA664122}" srcOrd="0" destOrd="0" presId="urn:microsoft.com/office/officeart/2005/8/layout/radial5"/>
    <dgm:cxn modelId="{DA1FDACE-923D-4A19-84B0-8A08EAC85A6E}" type="presOf" srcId="{F76A231C-96AB-401D-8AA4-F2EE36495951}" destId="{0F13E6E0-D2AF-4F3B-BC9B-B7D81B7F3082}" srcOrd="0" destOrd="0" presId="urn:microsoft.com/office/officeart/2005/8/layout/radial5"/>
    <dgm:cxn modelId="{62E3FDD1-17A0-4950-9479-B238ED799FD9}" type="presOf" srcId="{B478C315-03C0-48F1-BA29-660F6DB2FA4C}" destId="{4A87A1CB-1E50-41E8-ACFF-F3D1CF3F84B7}" srcOrd="0" destOrd="0" presId="urn:microsoft.com/office/officeart/2005/8/layout/radial5"/>
    <dgm:cxn modelId="{DB5327ED-3848-410B-AD73-379FFA8D7BC7}" type="presParOf" srcId="{0BDE24E5-8468-462C-8631-740F65DE1BBD}" destId="{0F13E6E0-D2AF-4F3B-BC9B-B7D81B7F3082}" srcOrd="0" destOrd="0" presId="urn:microsoft.com/office/officeart/2005/8/layout/radial5"/>
    <dgm:cxn modelId="{3B7AB998-BF64-46A0-B9E4-BEC82A117AC2}" type="presParOf" srcId="{0BDE24E5-8468-462C-8631-740F65DE1BBD}" destId="{4A87A1CB-1E50-41E8-ACFF-F3D1CF3F84B7}" srcOrd="1" destOrd="0" presId="urn:microsoft.com/office/officeart/2005/8/layout/radial5"/>
    <dgm:cxn modelId="{258601CF-88CE-48BF-92FF-6B82304196D2}" type="presParOf" srcId="{4A87A1CB-1E50-41E8-ACFF-F3D1CF3F84B7}" destId="{534DC119-68FC-48F1-86A1-29B630F28A64}" srcOrd="0" destOrd="0" presId="urn:microsoft.com/office/officeart/2005/8/layout/radial5"/>
    <dgm:cxn modelId="{9255978E-D121-41A6-8689-5D99B0D6B8D7}" type="presParOf" srcId="{0BDE24E5-8468-462C-8631-740F65DE1BBD}" destId="{863C176E-A595-45B0-BC8E-20F242A129F4}" srcOrd="2" destOrd="0" presId="urn:microsoft.com/office/officeart/2005/8/layout/radial5"/>
    <dgm:cxn modelId="{1E50EBAD-CC70-4789-8DA3-3976786DE989}" type="presParOf" srcId="{0BDE24E5-8468-462C-8631-740F65DE1BBD}" destId="{19526451-F015-413F-AB73-885CDAD9F86D}" srcOrd="3" destOrd="0" presId="urn:microsoft.com/office/officeart/2005/8/layout/radial5"/>
    <dgm:cxn modelId="{2DFDBAB8-5496-468F-841D-0E8505427BAF}" type="presParOf" srcId="{19526451-F015-413F-AB73-885CDAD9F86D}" destId="{925B5A92-593A-4E4B-8CFC-11E8C8C17F75}" srcOrd="0" destOrd="0" presId="urn:microsoft.com/office/officeart/2005/8/layout/radial5"/>
    <dgm:cxn modelId="{2F5E1F71-90A0-4FB1-BD95-3AFBCFBD2A52}" type="presParOf" srcId="{0BDE24E5-8468-462C-8631-740F65DE1BBD}" destId="{3CC38378-4088-45D3-9D67-5C08FA664122}" srcOrd="4" destOrd="0" presId="urn:microsoft.com/office/officeart/2005/8/layout/radial5"/>
    <dgm:cxn modelId="{6B7DD317-53CA-4BAA-AE9A-59CD727C8503}" type="presParOf" srcId="{0BDE24E5-8468-462C-8631-740F65DE1BBD}" destId="{91798645-9D1E-4453-9438-AF27100673A2}" srcOrd="5" destOrd="0" presId="urn:microsoft.com/office/officeart/2005/8/layout/radial5"/>
    <dgm:cxn modelId="{60059418-CD70-4409-A2C4-8FF855DF82D2}" type="presParOf" srcId="{91798645-9D1E-4453-9438-AF27100673A2}" destId="{20870DF6-73EB-4D8A-BAF0-ED525EE2BE41}" srcOrd="0" destOrd="0" presId="urn:microsoft.com/office/officeart/2005/8/layout/radial5"/>
    <dgm:cxn modelId="{D8CEFAEB-AA8C-4A8A-8FD5-9202BFA62D5A}" type="presParOf" srcId="{0BDE24E5-8468-462C-8631-740F65DE1BBD}" destId="{055D6BBB-109F-434F-971C-631EAB1EE162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3E6E0-D2AF-4F3B-BC9B-B7D81B7F3082}">
      <dsp:nvSpPr>
        <dsp:cNvPr id="0" name=""/>
        <dsp:cNvSpPr/>
      </dsp:nvSpPr>
      <dsp:spPr>
        <a:xfrm>
          <a:off x="3028760" y="2036858"/>
          <a:ext cx="1452044" cy="14520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Tipologías</a:t>
          </a:r>
          <a:endParaRPr lang="es-CO" sz="1800" kern="1200" dirty="0"/>
        </a:p>
      </dsp:txBody>
      <dsp:txXfrm>
        <a:off x="3241407" y="2249505"/>
        <a:ext cx="1026750" cy="1026750"/>
      </dsp:txXfrm>
    </dsp:sp>
    <dsp:sp modelId="{4A87A1CB-1E50-41E8-ACFF-F3D1CF3F84B7}">
      <dsp:nvSpPr>
        <dsp:cNvPr id="0" name=""/>
        <dsp:cNvSpPr/>
      </dsp:nvSpPr>
      <dsp:spPr>
        <a:xfrm rot="16482096">
          <a:off x="3703303" y="1554277"/>
          <a:ext cx="261154" cy="4936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500" kern="1200"/>
        </a:p>
      </dsp:txBody>
      <dsp:txXfrm>
        <a:off x="3739265" y="1692057"/>
        <a:ext cx="182808" cy="296217"/>
      </dsp:txXfrm>
    </dsp:sp>
    <dsp:sp modelId="{863C176E-A595-45B0-BC8E-20F242A129F4}">
      <dsp:nvSpPr>
        <dsp:cNvPr id="0" name=""/>
        <dsp:cNvSpPr/>
      </dsp:nvSpPr>
      <dsp:spPr>
        <a:xfrm>
          <a:off x="3188167" y="98614"/>
          <a:ext cx="1452044" cy="14520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Corrupción</a:t>
          </a:r>
          <a:endParaRPr lang="es-CO" sz="1700" kern="1200" dirty="0"/>
        </a:p>
      </dsp:txBody>
      <dsp:txXfrm>
        <a:off x="3400814" y="311261"/>
        <a:ext cx="1026750" cy="1026750"/>
      </dsp:txXfrm>
    </dsp:sp>
    <dsp:sp modelId="{19526451-F015-413F-AB73-885CDAD9F86D}">
      <dsp:nvSpPr>
        <dsp:cNvPr id="0" name=""/>
        <dsp:cNvSpPr/>
      </dsp:nvSpPr>
      <dsp:spPr>
        <a:xfrm rot="1800000">
          <a:off x="4473890" y="3020385"/>
          <a:ext cx="308909" cy="4936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500" kern="1200"/>
        </a:p>
      </dsp:txBody>
      <dsp:txXfrm>
        <a:off x="4480098" y="3095956"/>
        <a:ext cx="216236" cy="296217"/>
      </dsp:txXfrm>
    </dsp:sp>
    <dsp:sp modelId="{3CC38378-4088-45D3-9D67-5C08FA664122}">
      <dsp:nvSpPr>
        <dsp:cNvPr id="0" name=""/>
        <dsp:cNvSpPr/>
      </dsp:nvSpPr>
      <dsp:spPr>
        <a:xfrm>
          <a:off x="4791029" y="3054305"/>
          <a:ext cx="1452044" cy="1452044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Fraude</a:t>
          </a:r>
          <a:endParaRPr lang="es-CO" sz="1700" kern="1200" dirty="0"/>
        </a:p>
      </dsp:txBody>
      <dsp:txXfrm>
        <a:off x="5003676" y="3266952"/>
        <a:ext cx="1026750" cy="1026750"/>
      </dsp:txXfrm>
    </dsp:sp>
    <dsp:sp modelId="{91798645-9D1E-4453-9438-AF27100673A2}">
      <dsp:nvSpPr>
        <dsp:cNvPr id="0" name=""/>
        <dsp:cNvSpPr/>
      </dsp:nvSpPr>
      <dsp:spPr>
        <a:xfrm rot="9000000">
          <a:off x="2726764" y="3020385"/>
          <a:ext cx="308909" cy="4936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500" kern="1200"/>
        </a:p>
      </dsp:txBody>
      <dsp:txXfrm rot="10800000">
        <a:off x="2813229" y="3095956"/>
        <a:ext cx="216236" cy="296217"/>
      </dsp:txXfrm>
    </dsp:sp>
    <dsp:sp modelId="{055D6BBB-109F-434F-971C-631EAB1EE162}">
      <dsp:nvSpPr>
        <dsp:cNvPr id="0" name=""/>
        <dsp:cNvSpPr/>
      </dsp:nvSpPr>
      <dsp:spPr>
        <a:xfrm>
          <a:off x="1266490" y="3054305"/>
          <a:ext cx="1452044" cy="1452044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Conflicto de intereses</a:t>
          </a:r>
          <a:endParaRPr lang="es-CO" sz="1700" kern="1200" dirty="0"/>
        </a:p>
      </dsp:txBody>
      <dsp:txXfrm>
        <a:off x="1479137" y="3266952"/>
        <a:ext cx="1026750" cy="1026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08A3-3CCC-49E6-964C-E1738A6D992D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2CB49-322C-48BB-A333-B208C96D6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36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79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94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77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7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94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78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5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95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8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4821E-55B5-4A1C-B05B-DB9FF68EAF6B}" type="datetimeFigureOut">
              <a:rPr lang="es-CO" smtClean="0"/>
              <a:t>4/08/2025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3A61F-C507-4939-9FD3-6F7B64E2E8D8}" type="slidenum">
              <a:rPr lang="es-CO" smtClean="0"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1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1.xml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audio" Target="../media/media3.m4a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microsoft.com/office/2007/relationships/media" Target="../media/media3.m4a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3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notesSlide" Target="../notesSlides/notesSlide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slideLayout" Target="../slideLayouts/slideLayout14.xml"/><Relationship Id="rId30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20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audio" Target="../media/media9.m4a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image" Target="../media/image4.png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image" Target="../media/image3.jpeg"/><Relationship Id="rId10" Type="http://schemas.openxmlformats.org/officeDocument/2006/relationships/tags" Target="../tags/tag34.xml"/><Relationship Id="rId19" Type="http://schemas.microsoft.com/office/2007/relationships/media" Target="../media/media9.m4a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2098873"/>
            <a:ext cx="6297018" cy="17719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71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Manual SICOF: Transparencia y Prevención</a:t>
            </a:r>
          </a:p>
        </p:txBody>
      </p:sp>
      <p:sp>
        <p:nvSpPr>
          <p:cNvPr id="4" name="Text 1"/>
          <p:cNvSpPr/>
          <p:nvPr/>
        </p:nvSpPr>
        <p:spPr>
          <a:xfrm>
            <a:off x="661492" y="4154289"/>
            <a:ext cx="6297018" cy="6048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Fortaleciendo la integridad en REDES MÉDICAS SAS IPS contra la corrupción, opacidad y fraude.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1"/>
    </mc:Choice>
    <mc:Fallback>
      <p:transition spd="slow" advTm="1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900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015040" y="1673813"/>
            <a:ext cx="5461595" cy="3629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Procedimientos y Sanciones del SICOF</a:t>
            </a:r>
          </a:p>
        </p:txBody>
      </p:sp>
      <p:sp>
        <p:nvSpPr>
          <p:cNvPr id="3" name="Text 1"/>
          <p:cNvSpPr/>
          <p:nvPr/>
        </p:nvSpPr>
        <p:spPr>
          <a:xfrm>
            <a:off x="3015040" y="2347357"/>
            <a:ext cx="11378803" cy="185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Canales de denuncia</a:t>
            </a:r>
            <a:r>
              <a:rPr lang="en-US" sz="9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,</a:t>
            </a:r>
            <a:r>
              <a:rPr lang="en-US" sz="12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gestión de riesgos y consecuencias por incumplimiento.</a:t>
            </a:r>
          </a:p>
        </p:txBody>
      </p:sp>
      <p:sp>
        <p:nvSpPr>
          <p:cNvPr id="4" name="Text 2"/>
          <p:cNvSpPr/>
          <p:nvPr/>
        </p:nvSpPr>
        <p:spPr>
          <a:xfrm>
            <a:off x="3015040" y="2701621"/>
            <a:ext cx="1478458" cy="181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2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Canales de Denuncia</a:t>
            </a:r>
          </a:p>
        </p:txBody>
      </p:sp>
      <p:sp>
        <p:nvSpPr>
          <p:cNvPr id="5" name="Text 3"/>
          <p:cNvSpPr/>
          <p:nvPr/>
        </p:nvSpPr>
        <p:spPr>
          <a:xfrm>
            <a:off x="3015040" y="2999276"/>
            <a:ext cx="5547718" cy="185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Formulario (físico y virtual)</a:t>
            </a:r>
          </a:p>
        </p:txBody>
      </p:sp>
      <p:sp>
        <p:nvSpPr>
          <p:cNvPr id="6" name="Text 4"/>
          <p:cNvSpPr/>
          <p:nvPr/>
        </p:nvSpPr>
        <p:spPr>
          <a:xfrm>
            <a:off x="3015040" y="3225694"/>
            <a:ext cx="5547718" cy="185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Correo electrónico: sarlaft@redesmedicasips.com</a:t>
            </a:r>
          </a:p>
        </p:txBody>
      </p:sp>
      <p:sp>
        <p:nvSpPr>
          <p:cNvPr id="7" name="Text 5"/>
          <p:cNvSpPr/>
          <p:nvPr/>
        </p:nvSpPr>
        <p:spPr>
          <a:xfrm>
            <a:off x="3015040" y="3452111"/>
            <a:ext cx="5547718" cy="185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Divulgación y publicación en web</a:t>
            </a:r>
          </a:p>
        </p:txBody>
      </p:sp>
      <p:sp>
        <p:nvSpPr>
          <p:cNvPr id="8" name="Text 6"/>
          <p:cNvSpPr/>
          <p:nvPr/>
        </p:nvSpPr>
        <p:spPr>
          <a:xfrm>
            <a:off x="3015040" y="3754034"/>
            <a:ext cx="1452067" cy="181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Gestión </a:t>
            </a:r>
            <a:r>
              <a:rPr lang="en-US" sz="112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de Riesgos</a:t>
            </a:r>
          </a:p>
        </p:txBody>
      </p:sp>
      <p:sp>
        <p:nvSpPr>
          <p:cNvPr id="9" name="Text 7"/>
          <p:cNvSpPr/>
          <p:nvPr/>
        </p:nvSpPr>
        <p:spPr>
          <a:xfrm>
            <a:off x="3015040" y="4051690"/>
            <a:ext cx="5547718" cy="185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Identificación, medición, control y monitoreo.</a:t>
            </a:r>
          </a:p>
        </p:txBody>
      </p:sp>
      <p:sp>
        <p:nvSpPr>
          <p:cNvPr id="10" name="Text 8"/>
          <p:cNvSpPr/>
          <p:nvPr/>
        </p:nvSpPr>
        <p:spPr>
          <a:xfrm>
            <a:off x="3015040" y="4278107"/>
            <a:ext cx="5547718" cy="185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Metodología ISO 31000.</a:t>
            </a:r>
          </a:p>
        </p:txBody>
      </p:sp>
      <p:sp>
        <p:nvSpPr>
          <p:cNvPr id="11" name="Text 9"/>
          <p:cNvSpPr/>
          <p:nvPr/>
        </p:nvSpPr>
        <p:spPr>
          <a:xfrm>
            <a:off x="3015040" y="4504524"/>
            <a:ext cx="5547718" cy="185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Reportes internos (semestrales) y externos (SNS).</a:t>
            </a:r>
          </a:p>
        </p:txBody>
      </p:sp>
      <p:sp>
        <p:nvSpPr>
          <p:cNvPr id="12" name="Text 10"/>
          <p:cNvSpPr/>
          <p:nvPr/>
        </p:nvSpPr>
        <p:spPr>
          <a:xfrm>
            <a:off x="3041431" y="4927195"/>
            <a:ext cx="1452067" cy="181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2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Sanciones</a:t>
            </a:r>
          </a:p>
        </p:txBody>
      </p:sp>
      <p:sp>
        <p:nvSpPr>
          <p:cNvPr id="13" name="Text 11"/>
          <p:cNvSpPr/>
          <p:nvPr/>
        </p:nvSpPr>
        <p:spPr>
          <a:xfrm>
            <a:off x="3041431" y="5212642"/>
            <a:ext cx="5547718" cy="18583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Para REDES MÉDICAS SAS IPS y sus miembros: </a:t>
            </a:r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disciplinarias y legales.</a:t>
            </a:r>
          </a:p>
        </p:txBody>
      </p:sp>
      <p:sp>
        <p:nvSpPr>
          <p:cNvPr id="14" name="Text 12"/>
          <p:cNvSpPr/>
          <p:nvPr/>
        </p:nvSpPr>
        <p:spPr>
          <a:xfrm>
            <a:off x="3041431" y="5736841"/>
            <a:ext cx="5142589" cy="5282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Para contrapartes: imposibilidad de vínculo, </a:t>
            </a:r>
            <a:r>
              <a:rPr lang="en-US" sz="1400" dirty="0" err="1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suspensión</a:t>
            </a: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o </a:t>
            </a:r>
            <a:r>
              <a:rPr lang="en-US" sz="140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terminación.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80"/>
    </mc:Choice>
    <mc:Fallback>
      <p:transition spd="slow" advTm="7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900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51445" y="499607"/>
            <a:ext cx="5461595" cy="3629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250" b="1" dirty="0" err="1" smtClean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Tipología</a:t>
            </a:r>
            <a:r>
              <a:rPr lang="en-US" sz="2250" b="1" dirty="0" smtClean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 de </a:t>
            </a:r>
            <a:r>
              <a:rPr lang="en-US" sz="2250" b="1" dirty="0" err="1" smtClean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reporte</a:t>
            </a:r>
            <a:r>
              <a:rPr lang="en-US" sz="2250" b="1" dirty="0" smtClean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 SICOF</a:t>
            </a:r>
            <a:endParaRPr lang="en-US" sz="2250" b="1" dirty="0">
              <a:solidFill>
                <a:srgbClr val="403C4E"/>
              </a:solidFill>
              <a:latin typeface="Arial" panose="020B0604020202020204" pitchFamily="34" charset="0"/>
              <a:ea typeface="Merriweather Bold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222288910"/>
              </p:ext>
            </p:extLst>
          </p:nvPr>
        </p:nvGraphicFramePr>
        <p:xfrm>
          <a:off x="1633878" y="400999"/>
          <a:ext cx="7509565" cy="4508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604750" y="1687132"/>
            <a:ext cx="2058257" cy="37856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MX" sz="1200" dirty="0"/>
              <a:t>Situaciones en las que un funcionario, contratista o directivo actúa o toma decisiones teniendo intereses personales o familiares en juego. Algunos casos de ejemplo son:</a:t>
            </a:r>
          </a:p>
          <a:p>
            <a:endParaRPr lang="es-MX" sz="1200" dirty="0" smtClean="0"/>
          </a:p>
          <a:p>
            <a:r>
              <a:rPr lang="es-MX" sz="1200" dirty="0" smtClean="0"/>
              <a:t>✓Participación </a:t>
            </a:r>
            <a:r>
              <a:rPr lang="es-MX" sz="1200" dirty="0"/>
              <a:t>en decisiones de contratación donde hay vínculos familiares o económicos</a:t>
            </a:r>
            <a:r>
              <a:rPr lang="es-MX" sz="1200" dirty="0" smtClean="0"/>
              <a:t>.</a:t>
            </a:r>
          </a:p>
          <a:p>
            <a:endParaRPr lang="es-MX" sz="1200" dirty="0"/>
          </a:p>
          <a:p>
            <a:r>
              <a:rPr lang="es-MX" sz="1200" dirty="0" smtClean="0"/>
              <a:t>✓Uso </a:t>
            </a:r>
            <a:r>
              <a:rPr lang="es-MX" sz="1200" dirty="0"/>
              <a:t>de información confidencial en beneficio propio</a:t>
            </a:r>
            <a:r>
              <a:rPr lang="es-MX" sz="1200" dirty="0" smtClean="0"/>
              <a:t>.</a:t>
            </a:r>
          </a:p>
          <a:p>
            <a:endParaRPr lang="es-MX" sz="1200" dirty="0"/>
          </a:p>
          <a:p>
            <a:r>
              <a:rPr lang="es-MX" sz="1200" dirty="0" smtClean="0"/>
              <a:t>✓Pertenencia </a:t>
            </a:r>
            <a:r>
              <a:rPr lang="es-MX" sz="1200" dirty="0"/>
              <a:t>a empresas proveedoras o competidoras sin declararlo.</a:t>
            </a:r>
            <a:endParaRPr lang="es-CO" sz="1200" dirty="0"/>
          </a:p>
        </p:txBody>
      </p:sp>
      <p:sp>
        <p:nvSpPr>
          <p:cNvPr id="19" name="Rectángulo 18"/>
          <p:cNvSpPr/>
          <p:nvPr/>
        </p:nvSpPr>
        <p:spPr>
          <a:xfrm>
            <a:off x="4456090" y="5024543"/>
            <a:ext cx="7096259" cy="13696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CO" sz="1200" dirty="0"/>
              <a:t>Acciones dolosas para obtener un beneficio económico, engañando o perjudicando a la entidad. Ejemplos:</a:t>
            </a:r>
          </a:p>
          <a:p>
            <a:r>
              <a:rPr lang="es-CO" sz="1200" dirty="0" smtClean="0"/>
              <a:t>✓Falsificación </a:t>
            </a:r>
            <a:r>
              <a:rPr lang="es-CO" sz="1200" dirty="0"/>
              <a:t>de documentos o firmas.</a:t>
            </a:r>
          </a:p>
          <a:p>
            <a:r>
              <a:rPr lang="es-CO" sz="1200" dirty="0" smtClean="0"/>
              <a:t>✓Manipulación </a:t>
            </a:r>
            <a:r>
              <a:rPr lang="es-CO" sz="1200" dirty="0"/>
              <a:t>contable o financiera.</a:t>
            </a:r>
          </a:p>
          <a:p>
            <a:r>
              <a:rPr lang="es-CO" sz="1200" dirty="0" smtClean="0"/>
              <a:t>✓Irregularidades </a:t>
            </a:r>
            <a:r>
              <a:rPr lang="es-CO" sz="1200" dirty="0"/>
              <a:t>en procesos de facturación o pagos.</a:t>
            </a:r>
          </a:p>
          <a:p>
            <a:r>
              <a:rPr lang="es-CO" sz="1200" dirty="0" smtClean="0"/>
              <a:t>✓Apropiación </a:t>
            </a:r>
            <a:r>
              <a:rPr lang="es-CO" sz="1200" dirty="0"/>
              <a:t>indebida de recursos.</a:t>
            </a:r>
          </a:p>
          <a:p>
            <a:r>
              <a:rPr lang="es-CO" sz="1200" dirty="0" smtClean="0"/>
              <a:t>✓Ocultamiento </a:t>
            </a:r>
            <a:r>
              <a:rPr lang="es-CO" sz="1200" dirty="0"/>
              <a:t>de información relevante</a:t>
            </a:r>
            <a:r>
              <a:rPr lang="es-CO" sz="1200" dirty="0" smtClean="0"/>
              <a:t>.</a:t>
            </a:r>
          </a:p>
          <a:p>
            <a:endParaRPr lang="es-CO" sz="1100" dirty="0"/>
          </a:p>
        </p:txBody>
      </p:sp>
      <p:sp>
        <p:nvSpPr>
          <p:cNvPr id="20" name="Rectángulo 19"/>
          <p:cNvSpPr/>
          <p:nvPr/>
        </p:nvSpPr>
        <p:spPr>
          <a:xfrm>
            <a:off x="6907134" y="1072587"/>
            <a:ext cx="3518741" cy="212365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s-CO" sz="1200" dirty="0" smtClean="0"/>
              <a:t>Hechos </a:t>
            </a:r>
            <a:r>
              <a:rPr lang="es-CO" sz="1200" dirty="0"/>
              <a:t>o conductas en las que se vulnera el interés institucional en favor de intereses particulares o indebidos. Incluye</a:t>
            </a:r>
            <a:r>
              <a:rPr lang="es-CO" sz="1200" dirty="0" smtClean="0"/>
              <a:t>:</a:t>
            </a:r>
          </a:p>
          <a:p>
            <a:endParaRPr lang="es-CO" sz="1200" dirty="0" smtClean="0"/>
          </a:p>
          <a:p>
            <a:r>
              <a:rPr lang="es-CO" sz="1200" dirty="0" smtClean="0"/>
              <a:t>✓</a:t>
            </a:r>
            <a:r>
              <a:rPr lang="es-CO" sz="1200" dirty="0"/>
              <a:t>Cohecho (recibir u ofrecer sobornos</a:t>
            </a:r>
            <a:r>
              <a:rPr lang="es-CO" sz="1200" dirty="0" smtClean="0"/>
              <a:t>).</a:t>
            </a:r>
          </a:p>
          <a:p>
            <a:r>
              <a:rPr lang="es-CO" sz="1200" dirty="0" smtClean="0"/>
              <a:t>✓</a:t>
            </a:r>
            <a:r>
              <a:rPr lang="es-CO" sz="1200" dirty="0"/>
              <a:t>Uso indebido de recursos públicos o de la entidad</a:t>
            </a:r>
            <a:r>
              <a:rPr lang="es-CO" sz="1200" dirty="0" smtClean="0"/>
              <a:t>.</a:t>
            </a:r>
          </a:p>
          <a:p>
            <a:r>
              <a:rPr lang="es-MX" sz="1200" dirty="0"/>
              <a:t>✓Tráfico de influencias</a:t>
            </a:r>
            <a:r>
              <a:rPr lang="es-MX" sz="1200" dirty="0" smtClean="0"/>
              <a:t>.</a:t>
            </a:r>
          </a:p>
          <a:p>
            <a:r>
              <a:rPr lang="es-MX" sz="1200" dirty="0" smtClean="0"/>
              <a:t>✓</a:t>
            </a:r>
            <a:r>
              <a:rPr lang="es-MX" sz="1200" dirty="0"/>
              <a:t>Nepotismo o favorecimiento en contratación</a:t>
            </a:r>
            <a:r>
              <a:rPr lang="es-MX" sz="1200" dirty="0" smtClean="0"/>
              <a:t>.</a:t>
            </a:r>
          </a:p>
          <a:p>
            <a:r>
              <a:rPr lang="es-MX" sz="1200" dirty="0" smtClean="0"/>
              <a:t>✓</a:t>
            </a:r>
            <a:r>
              <a:rPr lang="es-MX" sz="1200" dirty="0"/>
              <a:t>Alteración de procesos administrativos para beneficio </a:t>
            </a:r>
            <a:r>
              <a:rPr lang="es-MX" sz="1200" dirty="0" smtClean="0"/>
              <a:t>propio</a:t>
            </a:r>
          </a:p>
          <a:p>
            <a:endParaRPr lang="es-MX" sz="12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7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71"/>
    </mc:Choice>
    <mc:Fallback>
      <p:transition spd="slow" advTm="157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61492" y="1965920"/>
            <a:ext cx="5068293" cy="5906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71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Introducción al SICOF</a:t>
            </a:r>
          </a:p>
        </p:txBody>
      </p:sp>
      <p:sp>
        <p:nvSpPr>
          <p:cNvPr id="3" name="Text 1"/>
          <p:cNvSpPr/>
          <p:nvPr/>
        </p:nvSpPr>
        <p:spPr>
          <a:xfrm>
            <a:off x="661492" y="2934593"/>
            <a:ext cx="10869018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Implementación del Subsistema para la Administración del Riesgo de Corrupción, Opacidad y Fraude (SICOF) según la SNS.</a:t>
            </a:r>
          </a:p>
        </p:txBody>
      </p:sp>
      <p:sp>
        <p:nvSpPr>
          <p:cNvPr id="4" name="Shape 2"/>
          <p:cNvSpPr/>
          <p:nvPr/>
        </p:nvSpPr>
        <p:spPr>
          <a:xfrm>
            <a:off x="661492" y="3449638"/>
            <a:ext cx="5339953" cy="1442343"/>
          </a:xfrm>
          <a:prstGeom prst="roundRect">
            <a:avLst>
              <a:gd name="adj" fmla="val 5504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75903" y="3664049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Objetivo General</a:t>
            </a:r>
          </a:p>
        </p:txBody>
      </p:sp>
      <p:sp>
        <p:nvSpPr>
          <p:cNvPr id="6" name="Text 4"/>
          <p:cNvSpPr/>
          <p:nvPr/>
        </p:nvSpPr>
        <p:spPr>
          <a:xfrm>
            <a:off x="875903" y="4072732"/>
            <a:ext cx="4911130" cy="6048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Identificar, medir, controlar y monitorear riesgos de corrupción, opacidad y fraude.</a:t>
            </a:r>
          </a:p>
        </p:txBody>
      </p:sp>
      <p:sp>
        <p:nvSpPr>
          <p:cNvPr id="7" name="Shape 5"/>
          <p:cNvSpPr/>
          <p:nvPr/>
        </p:nvSpPr>
        <p:spPr>
          <a:xfrm>
            <a:off x="6190457" y="3449638"/>
            <a:ext cx="5340053" cy="1442343"/>
          </a:xfrm>
          <a:prstGeom prst="roundRect">
            <a:avLst>
              <a:gd name="adj" fmla="val 5504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404868" y="3664049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Alcance</a:t>
            </a:r>
          </a:p>
        </p:txBody>
      </p:sp>
      <p:sp>
        <p:nvSpPr>
          <p:cNvPr id="9" name="Text 7"/>
          <p:cNvSpPr/>
          <p:nvPr/>
        </p:nvSpPr>
        <p:spPr>
          <a:xfrm>
            <a:off x="6404868" y="4072732"/>
            <a:ext cx="4911229" cy="6048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Aplica a REDES MÉDICAS SAS IPS, Junta Directiva, colaboradores, clientes y proveedores.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51"/>
    </mc:Choice>
    <mc:Fallback>
      <p:transition spd="slow" advTm="3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PLANTILLA POWER POIN REDES"/>
          <p:cNvPicPr>
            <a:picLocks noGrp="1" noChangeAspect="1"/>
          </p:cNvPicPr>
          <p:nvPr isPhoto="1"/>
        </p:nvPicPr>
        <p:blipFill>
          <a:blip r:embed="rId2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30423" y="416818"/>
            <a:ext cx="5823446" cy="47357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96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Objetivos Específicos del SICOF</a:t>
            </a:r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530423" y="1193403"/>
            <a:ext cx="340916" cy="340916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>
            <p:custDataLst>
              <p:tags r:id="rId2"/>
            </p:custDataLst>
          </p:nvPr>
        </p:nvSpPr>
        <p:spPr>
          <a:xfrm>
            <a:off x="587226" y="1221780"/>
            <a:ext cx="227310" cy="2841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1022846" y="1245493"/>
            <a:ext cx="1894383" cy="2367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6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Principios Éticos</a:t>
            </a: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1022846" y="1573113"/>
            <a:ext cx="10638731" cy="2423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16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Definir valores que orienten la conducta de colaboradores.</a:t>
            </a:r>
          </a:p>
        </p:txBody>
      </p:sp>
      <p:sp>
        <p:nvSpPr>
          <p:cNvPr id="7" name="Shape 5"/>
          <p:cNvSpPr/>
          <p:nvPr>
            <p:custDataLst>
              <p:tags r:id="rId5"/>
            </p:custDataLst>
          </p:nvPr>
        </p:nvSpPr>
        <p:spPr>
          <a:xfrm>
            <a:off x="530423" y="2118519"/>
            <a:ext cx="340916" cy="340916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>
            <p:custDataLst>
              <p:tags r:id="rId6"/>
            </p:custDataLst>
          </p:nvPr>
        </p:nvSpPr>
        <p:spPr>
          <a:xfrm>
            <a:off x="587226" y="2146895"/>
            <a:ext cx="227310" cy="2841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 7"/>
          <p:cNvSpPr/>
          <p:nvPr>
            <p:custDataLst>
              <p:tags r:id="rId7"/>
            </p:custDataLst>
          </p:nvPr>
        </p:nvSpPr>
        <p:spPr>
          <a:xfrm>
            <a:off x="1022846" y="2170608"/>
            <a:ext cx="1894383" cy="2367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6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Modelo de Gobierno</a:t>
            </a:r>
          </a:p>
        </p:txBody>
      </p:sp>
      <p:sp>
        <p:nvSpPr>
          <p:cNvPr id="10" name="Text 8"/>
          <p:cNvSpPr/>
          <p:nvPr>
            <p:custDataLst>
              <p:tags r:id="rId8"/>
            </p:custDataLst>
          </p:nvPr>
        </p:nvSpPr>
        <p:spPr>
          <a:xfrm>
            <a:off x="1022846" y="2498229"/>
            <a:ext cx="10638731" cy="2423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16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Estructurar funciones y responsabilidades claras.</a:t>
            </a:r>
          </a:p>
        </p:txBody>
      </p:sp>
      <p:sp>
        <p:nvSpPr>
          <p:cNvPr id="11" name="Shape 9"/>
          <p:cNvSpPr/>
          <p:nvPr>
            <p:custDataLst>
              <p:tags r:id="rId9"/>
            </p:custDataLst>
          </p:nvPr>
        </p:nvSpPr>
        <p:spPr>
          <a:xfrm>
            <a:off x="530423" y="3043634"/>
            <a:ext cx="340916" cy="340916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10"/>
          <p:cNvSpPr/>
          <p:nvPr>
            <p:custDataLst>
              <p:tags r:id="rId10"/>
            </p:custDataLst>
          </p:nvPr>
        </p:nvSpPr>
        <p:spPr>
          <a:xfrm>
            <a:off x="587226" y="3072011"/>
            <a:ext cx="227310" cy="2841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 11"/>
          <p:cNvSpPr/>
          <p:nvPr>
            <p:custDataLst>
              <p:tags r:id="rId11"/>
            </p:custDataLst>
          </p:nvPr>
        </p:nvSpPr>
        <p:spPr>
          <a:xfrm>
            <a:off x="1022846" y="3095724"/>
            <a:ext cx="1969493" cy="2367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6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Metodología Integral</a:t>
            </a:r>
          </a:p>
        </p:txBody>
      </p:sp>
      <p:sp>
        <p:nvSpPr>
          <p:cNvPr id="14" name="Text 12"/>
          <p:cNvSpPr/>
          <p:nvPr>
            <p:custDataLst>
              <p:tags r:id="rId12"/>
            </p:custDataLst>
          </p:nvPr>
        </p:nvSpPr>
        <p:spPr>
          <a:xfrm>
            <a:off x="1022846" y="3423344"/>
            <a:ext cx="10638731" cy="2423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16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Implementar evaluación de riesgo de COF.</a:t>
            </a:r>
          </a:p>
        </p:txBody>
      </p:sp>
      <p:sp>
        <p:nvSpPr>
          <p:cNvPr id="15" name="Shape 13"/>
          <p:cNvSpPr/>
          <p:nvPr>
            <p:custDataLst>
              <p:tags r:id="rId13"/>
            </p:custDataLst>
          </p:nvPr>
        </p:nvSpPr>
        <p:spPr>
          <a:xfrm>
            <a:off x="530423" y="3968750"/>
            <a:ext cx="340916" cy="340916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6" name="Text 14"/>
          <p:cNvSpPr/>
          <p:nvPr>
            <p:custDataLst>
              <p:tags r:id="rId14"/>
            </p:custDataLst>
          </p:nvPr>
        </p:nvSpPr>
        <p:spPr>
          <a:xfrm>
            <a:off x="587226" y="3997127"/>
            <a:ext cx="227310" cy="2841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 15"/>
          <p:cNvSpPr/>
          <p:nvPr>
            <p:custDataLst>
              <p:tags r:id="rId15"/>
            </p:custDataLst>
          </p:nvPr>
        </p:nvSpPr>
        <p:spPr>
          <a:xfrm>
            <a:off x="1022846" y="4020840"/>
            <a:ext cx="2573635" cy="2367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6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Controles y Procedimientos</a:t>
            </a:r>
          </a:p>
        </p:txBody>
      </p:sp>
      <p:sp>
        <p:nvSpPr>
          <p:cNvPr id="18" name="Text 16"/>
          <p:cNvSpPr/>
          <p:nvPr>
            <p:custDataLst>
              <p:tags r:id="rId16"/>
            </p:custDataLst>
          </p:nvPr>
        </p:nvSpPr>
        <p:spPr>
          <a:xfrm>
            <a:off x="1022846" y="4348460"/>
            <a:ext cx="10638731" cy="2423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16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Establecer prevención, detección e investigación.</a:t>
            </a:r>
          </a:p>
        </p:txBody>
      </p:sp>
      <p:sp>
        <p:nvSpPr>
          <p:cNvPr id="19" name="Shape 17"/>
          <p:cNvSpPr/>
          <p:nvPr>
            <p:custDataLst>
              <p:tags r:id="rId17"/>
            </p:custDataLst>
          </p:nvPr>
        </p:nvSpPr>
        <p:spPr>
          <a:xfrm>
            <a:off x="530423" y="4893866"/>
            <a:ext cx="340916" cy="340916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0" name="Text 18"/>
          <p:cNvSpPr/>
          <p:nvPr>
            <p:custDataLst>
              <p:tags r:id="rId18"/>
            </p:custDataLst>
          </p:nvPr>
        </p:nvSpPr>
        <p:spPr>
          <a:xfrm>
            <a:off x="587226" y="4922243"/>
            <a:ext cx="227310" cy="2841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 19"/>
          <p:cNvSpPr/>
          <p:nvPr>
            <p:custDataLst>
              <p:tags r:id="rId19"/>
            </p:custDataLst>
          </p:nvPr>
        </p:nvSpPr>
        <p:spPr>
          <a:xfrm>
            <a:off x="1022846" y="4945956"/>
            <a:ext cx="2100163" cy="2367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6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Capacitación Continua</a:t>
            </a:r>
          </a:p>
        </p:txBody>
      </p:sp>
      <p:sp>
        <p:nvSpPr>
          <p:cNvPr id="22" name="Text 20"/>
          <p:cNvSpPr/>
          <p:nvPr>
            <p:custDataLst>
              <p:tags r:id="rId20"/>
            </p:custDataLst>
          </p:nvPr>
        </p:nvSpPr>
        <p:spPr>
          <a:xfrm>
            <a:off x="1022846" y="5273576"/>
            <a:ext cx="10638731" cy="2423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16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Asegurar divulgación de la cultura de transparencia.</a:t>
            </a:r>
          </a:p>
        </p:txBody>
      </p:sp>
      <p:sp>
        <p:nvSpPr>
          <p:cNvPr id="23" name="Shape 21"/>
          <p:cNvSpPr/>
          <p:nvPr>
            <p:custDataLst>
              <p:tags r:id="rId21"/>
            </p:custDataLst>
          </p:nvPr>
        </p:nvSpPr>
        <p:spPr>
          <a:xfrm>
            <a:off x="530423" y="5818982"/>
            <a:ext cx="340916" cy="340916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4" name="Text 22"/>
          <p:cNvSpPr/>
          <p:nvPr>
            <p:custDataLst>
              <p:tags r:id="rId22"/>
            </p:custDataLst>
          </p:nvPr>
        </p:nvSpPr>
        <p:spPr>
          <a:xfrm>
            <a:off x="587226" y="5847358"/>
            <a:ext cx="227310" cy="28416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 23"/>
          <p:cNvSpPr/>
          <p:nvPr>
            <p:custDataLst>
              <p:tags r:id="rId23"/>
            </p:custDataLst>
          </p:nvPr>
        </p:nvSpPr>
        <p:spPr>
          <a:xfrm>
            <a:off x="1022846" y="5871071"/>
            <a:ext cx="2011065" cy="2367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6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Rendición de Cuentas</a:t>
            </a:r>
          </a:p>
        </p:txBody>
      </p:sp>
      <p:sp>
        <p:nvSpPr>
          <p:cNvPr id="26" name="Text 24"/>
          <p:cNvSpPr/>
          <p:nvPr>
            <p:custDataLst>
              <p:tags r:id="rId24"/>
            </p:custDataLst>
          </p:nvPr>
        </p:nvSpPr>
        <p:spPr>
          <a:xfrm>
            <a:off x="1022846" y="6198692"/>
            <a:ext cx="10638731" cy="24239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16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Garantizar mejoramiento continuo del Subsistema.</a:t>
            </a: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32"/>
    </mc:Choice>
    <mc:Fallback>
      <p:transition spd="slow" advTm="48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61492" y="1646535"/>
            <a:ext cx="5191919" cy="5906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71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Marco Legal del SICOF</a:t>
            </a:r>
          </a:p>
        </p:txBody>
      </p:sp>
      <p:sp>
        <p:nvSpPr>
          <p:cNvPr id="3" name="Text 1"/>
          <p:cNvSpPr/>
          <p:nvPr/>
        </p:nvSpPr>
        <p:spPr>
          <a:xfrm>
            <a:off x="661492" y="2615208"/>
            <a:ext cx="10869018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Lineamientos internacionales y normas nacionales que rigen la prevención de corrupción y fraude.</a:t>
            </a:r>
          </a:p>
        </p:txBody>
      </p:sp>
      <p:sp>
        <p:nvSpPr>
          <p:cNvPr id="4" name="Text 2"/>
          <p:cNvSpPr/>
          <p:nvPr/>
        </p:nvSpPr>
        <p:spPr>
          <a:xfrm>
            <a:off x="661492" y="3319264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Internacional</a:t>
            </a:r>
          </a:p>
        </p:txBody>
      </p:sp>
      <p:sp>
        <p:nvSpPr>
          <p:cNvPr id="5" name="Text 3"/>
          <p:cNvSpPr/>
          <p:nvPr/>
        </p:nvSpPr>
        <p:spPr>
          <a:xfrm>
            <a:off x="661492" y="3803551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Convención contra el Cohecho</a:t>
            </a:r>
          </a:p>
        </p:txBody>
      </p:sp>
      <p:sp>
        <p:nvSpPr>
          <p:cNvPr id="6" name="Text 4"/>
          <p:cNvSpPr/>
          <p:nvPr/>
        </p:nvSpPr>
        <p:spPr>
          <a:xfrm>
            <a:off x="661492" y="4172049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Convención de la ONU contra la Corrupción (CNUCC)</a:t>
            </a:r>
          </a:p>
        </p:txBody>
      </p:sp>
      <p:sp>
        <p:nvSpPr>
          <p:cNvPr id="7" name="Text 5"/>
          <p:cNvSpPr/>
          <p:nvPr/>
        </p:nvSpPr>
        <p:spPr>
          <a:xfrm>
            <a:off x="661492" y="4540548"/>
            <a:ext cx="5203924" cy="6048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Estrategia Integral de Lucha contra el Fraude (Comisión Europea)</a:t>
            </a:r>
          </a:p>
        </p:txBody>
      </p:sp>
      <p:sp>
        <p:nvSpPr>
          <p:cNvPr id="8" name="Text 6"/>
          <p:cNvSpPr/>
          <p:nvPr/>
        </p:nvSpPr>
        <p:spPr>
          <a:xfrm>
            <a:off x="6332934" y="3319264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Nacional</a:t>
            </a:r>
          </a:p>
        </p:txBody>
      </p:sp>
      <p:sp>
        <p:nvSpPr>
          <p:cNvPr id="9" name="Text 7"/>
          <p:cNvSpPr/>
          <p:nvPr/>
        </p:nvSpPr>
        <p:spPr>
          <a:xfrm>
            <a:off x="6332934" y="3803551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Leyes 715/2001, 1122/2007, 1438/2011</a:t>
            </a:r>
          </a:p>
        </p:txBody>
      </p:sp>
      <p:sp>
        <p:nvSpPr>
          <p:cNvPr id="10" name="Text 8"/>
          <p:cNvSpPr/>
          <p:nvPr/>
        </p:nvSpPr>
        <p:spPr>
          <a:xfrm>
            <a:off x="6332934" y="4172049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Leyes 1474/2011, 1778/2016, 2195/2022</a:t>
            </a:r>
          </a:p>
        </p:txBody>
      </p:sp>
      <p:sp>
        <p:nvSpPr>
          <p:cNvPr id="11" name="Text 9"/>
          <p:cNvSpPr/>
          <p:nvPr/>
        </p:nvSpPr>
        <p:spPr>
          <a:xfrm>
            <a:off x="6332934" y="4540548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Circular Externa 20211700000005-5 de la SNS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87"/>
    </mc:Choice>
    <mc:Fallback>
      <p:transition spd="slow" advTm="9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44513" y="427832"/>
            <a:ext cx="5662613" cy="4861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04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Terminología Clave del SICOF</a:t>
            </a:r>
          </a:p>
        </p:txBody>
      </p:sp>
      <p:sp>
        <p:nvSpPr>
          <p:cNvPr id="3" name="Text 1"/>
          <p:cNvSpPr/>
          <p:nvPr/>
        </p:nvSpPr>
        <p:spPr>
          <a:xfrm>
            <a:off x="544513" y="1225153"/>
            <a:ext cx="11102975" cy="248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21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Definiciones esenciales para la comprensión del manual.</a:t>
            </a: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13" y="1649016"/>
            <a:ext cx="388938" cy="38893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4513" y="2232422"/>
            <a:ext cx="2567483" cy="243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Administración de Riesgos</a:t>
            </a:r>
          </a:p>
        </p:txBody>
      </p:sp>
      <p:sp>
        <p:nvSpPr>
          <p:cNvPr id="6" name="Text 3"/>
          <p:cNvSpPr/>
          <p:nvPr/>
        </p:nvSpPr>
        <p:spPr>
          <a:xfrm>
            <a:off x="544513" y="2568773"/>
            <a:ext cx="3571280" cy="4976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21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Gestión efectiva de oportunidades y efectos adversos.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0261" y="1649016"/>
            <a:ext cx="388938" cy="38893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310261" y="2232422"/>
            <a:ext cx="1944787" cy="243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Análisis del Riesgo</a:t>
            </a:r>
          </a:p>
        </p:txBody>
      </p:sp>
      <p:sp>
        <p:nvSpPr>
          <p:cNvPr id="9" name="Text 5"/>
          <p:cNvSpPr/>
          <p:nvPr/>
        </p:nvSpPr>
        <p:spPr>
          <a:xfrm>
            <a:off x="4310261" y="2568773"/>
            <a:ext cx="3571379" cy="248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21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Comprender la naturaleza y determinar su nivel.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108" y="1649016"/>
            <a:ext cx="388938" cy="38893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076108" y="2232422"/>
            <a:ext cx="2057499" cy="243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Canal Anticorrupción</a:t>
            </a:r>
          </a:p>
        </p:txBody>
      </p:sp>
      <p:sp>
        <p:nvSpPr>
          <p:cNvPr id="12" name="Text 7"/>
          <p:cNvSpPr/>
          <p:nvPr/>
        </p:nvSpPr>
        <p:spPr>
          <a:xfrm>
            <a:off x="8076108" y="2568773"/>
            <a:ext cx="3571379" cy="4976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21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Herramienta para prevenir y detectar irregularidades.</a:t>
            </a: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513" y="3455393"/>
            <a:ext cx="388938" cy="38893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44513" y="4038798"/>
            <a:ext cx="1944787" cy="243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Conflicto de Interés</a:t>
            </a:r>
          </a:p>
        </p:txBody>
      </p:sp>
      <p:sp>
        <p:nvSpPr>
          <p:cNvPr id="15" name="Text 9"/>
          <p:cNvSpPr/>
          <p:nvPr/>
        </p:nvSpPr>
        <p:spPr>
          <a:xfrm>
            <a:off x="544513" y="4375150"/>
            <a:ext cx="3571280" cy="248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21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Intereses incompatibles en la actividad.</a:t>
            </a: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0261" y="3455393"/>
            <a:ext cx="388938" cy="38893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310261" y="4038798"/>
            <a:ext cx="1944787" cy="243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Corrupción</a:t>
            </a:r>
          </a:p>
        </p:txBody>
      </p:sp>
      <p:sp>
        <p:nvSpPr>
          <p:cNvPr id="18" name="Text 11"/>
          <p:cNvSpPr/>
          <p:nvPr/>
        </p:nvSpPr>
        <p:spPr>
          <a:xfrm>
            <a:off x="4310261" y="4375150"/>
            <a:ext cx="3571379" cy="4976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21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Beneficio particular por uso indebido de poder o recursos.</a:t>
            </a:r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6108" y="3455393"/>
            <a:ext cx="388938" cy="388938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8076108" y="4038798"/>
            <a:ext cx="1944787" cy="243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Opacidad</a:t>
            </a:r>
          </a:p>
        </p:txBody>
      </p:sp>
      <p:sp>
        <p:nvSpPr>
          <p:cNvPr id="21" name="Text 13"/>
          <p:cNvSpPr/>
          <p:nvPr/>
        </p:nvSpPr>
        <p:spPr>
          <a:xfrm>
            <a:off x="8076108" y="4375150"/>
            <a:ext cx="3571379" cy="248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21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Falta de claridad o transparencia en la gestión.</a:t>
            </a:r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513" y="5261769"/>
            <a:ext cx="388938" cy="388938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544513" y="5845175"/>
            <a:ext cx="1944787" cy="24308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Fraude</a:t>
            </a:r>
          </a:p>
        </p:txBody>
      </p:sp>
      <p:sp>
        <p:nvSpPr>
          <p:cNvPr id="24" name="Text 15"/>
          <p:cNvSpPr/>
          <p:nvPr/>
        </p:nvSpPr>
        <p:spPr>
          <a:xfrm>
            <a:off x="544513" y="6181527"/>
            <a:ext cx="3571280" cy="2488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21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Acto ilegal con engaño para obtener beneficio.</a:t>
            </a: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88"/>
    </mc:Choice>
    <mc:Fallback>
      <p:transition spd="slow" advTm="12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61492" y="1006178"/>
            <a:ext cx="6768803" cy="5906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71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Contextualización del Fraude</a:t>
            </a:r>
          </a:p>
        </p:txBody>
      </p:sp>
      <p:sp>
        <p:nvSpPr>
          <p:cNvPr id="3" name="Text 1"/>
          <p:cNvSpPr/>
          <p:nvPr/>
        </p:nvSpPr>
        <p:spPr>
          <a:xfrm>
            <a:off x="661492" y="1974850"/>
            <a:ext cx="10869018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El fraude es un engaño para obtener beneficio personal, según la ACFE. Se explica por el Triángulo del Fraude.</a:t>
            </a: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57" y="2489894"/>
            <a:ext cx="1793379" cy="108912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45743" y="3003253"/>
            <a:ext cx="265807" cy="3321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0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 3"/>
          <p:cNvSpPr/>
          <p:nvPr/>
        </p:nvSpPr>
        <p:spPr>
          <a:xfrm>
            <a:off x="4464348" y="2678907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Racionalización</a:t>
            </a:r>
          </a:p>
        </p:txBody>
      </p:sp>
      <p:sp>
        <p:nvSpPr>
          <p:cNvPr id="7" name="Text 4"/>
          <p:cNvSpPr/>
          <p:nvPr/>
        </p:nvSpPr>
        <p:spPr>
          <a:xfrm>
            <a:off x="4464348" y="3087588"/>
            <a:ext cx="3495973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Actitud que justifica el acto deshonesto.</a:t>
            </a:r>
          </a:p>
        </p:txBody>
      </p:sp>
      <p:sp>
        <p:nvSpPr>
          <p:cNvPr id="8" name="Shape 5"/>
          <p:cNvSpPr/>
          <p:nvPr/>
        </p:nvSpPr>
        <p:spPr>
          <a:xfrm>
            <a:off x="4322564" y="3589933"/>
            <a:ext cx="7160717" cy="1270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318" y="3626247"/>
            <a:ext cx="3586758" cy="108912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245743" y="4004668"/>
            <a:ext cx="265807" cy="3321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0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 7"/>
          <p:cNvSpPr/>
          <p:nvPr/>
        </p:nvSpPr>
        <p:spPr>
          <a:xfrm>
            <a:off x="5361087" y="3815258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Oportunidad</a:t>
            </a:r>
          </a:p>
        </p:txBody>
      </p:sp>
      <p:sp>
        <p:nvSpPr>
          <p:cNvPr id="12" name="Text 8"/>
          <p:cNvSpPr/>
          <p:nvPr/>
        </p:nvSpPr>
        <p:spPr>
          <a:xfrm>
            <a:off x="5361087" y="4223941"/>
            <a:ext cx="3481883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Vulnerabilidades que facilitan el fraude.</a:t>
            </a:r>
          </a:p>
        </p:txBody>
      </p:sp>
      <p:sp>
        <p:nvSpPr>
          <p:cNvPr id="13" name="Shape 9"/>
          <p:cNvSpPr/>
          <p:nvPr/>
        </p:nvSpPr>
        <p:spPr>
          <a:xfrm>
            <a:off x="5219303" y="4726285"/>
            <a:ext cx="6263978" cy="1270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78" y="4762599"/>
            <a:ext cx="5380137" cy="108912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245644" y="5141019"/>
            <a:ext cx="265807" cy="3321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0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 11"/>
          <p:cNvSpPr/>
          <p:nvPr/>
        </p:nvSpPr>
        <p:spPr>
          <a:xfrm>
            <a:off x="6257727" y="4951611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17" name="Text 12"/>
          <p:cNvSpPr/>
          <p:nvPr/>
        </p:nvSpPr>
        <p:spPr>
          <a:xfrm>
            <a:off x="6257727" y="5360293"/>
            <a:ext cx="3886696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Incentivos o presiones para cometer fraude.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924"/>
    </mc:Choice>
    <mc:Fallback>
      <p:transition spd="slow" advTm="14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61492" y="1549797"/>
            <a:ext cx="6846788" cy="5906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71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Tipos de Fraude y Corrupción</a:t>
            </a:r>
          </a:p>
        </p:txBody>
      </p:sp>
      <p:sp>
        <p:nvSpPr>
          <p:cNvPr id="3" name="Text 1"/>
          <p:cNvSpPr/>
          <p:nvPr/>
        </p:nvSpPr>
        <p:spPr>
          <a:xfrm>
            <a:off x="661492" y="2612926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Fraude Empresarial</a:t>
            </a:r>
          </a:p>
        </p:txBody>
      </p:sp>
      <p:sp>
        <p:nvSpPr>
          <p:cNvPr id="4" name="Text 2"/>
          <p:cNvSpPr/>
          <p:nvPr/>
        </p:nvSpPr>
        <p:spPr>
          <a:xfrm>
            <a:off x="661492" y="3097213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Interno: Abuso de confianza por empleados.</a:t>
            </a:r>
          </a:p>
        </p:txBody>
      </p:sp>
      <p:sp>
        <p:nvSpPr>
          <p:cNvPr id="5" name="Text 3"/>
          <p:cNvSpPr/>
          <p:nvPr/>
        </p:nvSpPr>
        <p:spPr>
          <a:xfrm>
            <a:off x="661492" y="3465711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Externo: Originado por terceros (clientes, proveedores).</a:t>
            </a:r>
          </a:p>
        </p:txBody>
      </p:sp>
      <p:sp>
        <p:nvSpPr>
          <p:cNvPr id="6" name="Text 4"/>
          <p:cNvSpPr/>
          <p:nvPr/>
        </p:nvSpPr>
        <p:spPr>
          <a:xfrm>
            <a:off x="661492" y="3834209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Malversación de activos: Hurto de bienes.</a:t>
            </a:r>
          </a:p>
        </p:txBody>
      </p:sp>
      <p:sp>
        <p:nvSpPr>
          <p:cNvPr id="7" name="Text 5"/>
          <p:cNvSpPr/>
          <p:nvPr/>
        </p:nvSpPr>
        <p:spPr>
          <a:xfrm>
            <a:off x="661492" y="4202708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Estados financieros: Manipulación contable.</a:t>
            </a:r>
          </a:p>
        </p:txBody>
      </p:sp>
      <p:sp>
        <p:nvSpPr>
          <p:cNvPr id="8" name="Text 6"/>
          <p:cNvSpPr/>
          <p:nvPr/>
        </p:nvSpPr>
        <p:spPr>
          <a:xfrm>
            <a:off x="661492" y="4571207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Desembolso: Pago incorrecto a contraparte.</a:t>
            </a:r>
          </a:p>
        </p:txBody>
      </p:sp>
      <p:sp>
        <p:nvSpPr>
          <p:cNvPr id="9" name="Text 7"/>
          <p:cNvSpPr/>
          <p:nvPr/>
        </p:nvSpPr>
        <p:spPr>
          <a:xfrm>
            <a:off x="661492" y="4939705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Reembolso: Reintegro con soportes falsos.</a:t>
            </a:r>
          </a:p>
        </p:txBody>
      </p:sp>
      <p:sp>
        <p:nvSpPr>
          <p:cNvPr id="10" name="Text 8"/>
          <p:cNvSpPr/>
          <p:nvPr/>
        </p:nvSpPr>
        <p:spPr>
          <a:xfrm>
            <a:off x="6332934" y="2612926"/>
            <a:ext cx="2362696" cy="2952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3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Corrupción</a:t>
            </a:r>
          </a:p>
        </p:txBody>
      </p:sp>
      <p:sp>
        <p:nvSpPr>
          <p:cNvPr id="11" name="Text 9"/>
          <p:cNvSpPr/>
          <p:nvPr/>
        </p:nvSpPr>
        <p:spPr>
          <a:xfrm>
            <a:off x="6332934" y="3097213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Regalos/dádivas que influyen decisiones.</a:t>
            </a:r>
          </a:p>
        </p:txBody>
      </p:sp>
      <p:sp>
        <p:nvSpPr>
          <p:cNvPr id="12" name="Text 10"/>
          <p:cNvSpPr/>
          <p:nvPr/>
        </p:nvSpPr>
        <p:spPr>
          <a:xfrm>
            <a:off x="6332934" y="3465711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Contratación de intermediarios para sobornos.</a:t>
            </a:r>
          </a:p>
        </p:txBody>
      </p:sp>
      <p:sp>
        <p:nvSpPr>
          <p:cNvPr id="13" name="Text 11"/>
          <p:cNvSpPr/>
          <p:nvPr/>
        </p:nvSpPr>
        <p:spPr>
          <a:xfrm>
            <a:off x="6332934" y="3834209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Aportes políticos prohibidos.</a:t>
            </a:r>
          </a:p>
        </p:txBody>
      </p:sp>
      <p:sp>
        <p:nvSpPr>
          <p:cNvPr id="14" name="Text 12"/>
          <p:cNvSpPr/>
          <p:nvPr/>
        </p:nvSpPr>
        <p:spPr>
          <a:xfrm>
            <a:off x="6332934" y="4202708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Donaciones para obtener beneficios.</a:t>
            </a:r>
          </a:p>
        </p:txBody>
      </p:sp>
      <p:sp>
        <p:nvSpPr>
          <p:cNvPr id="15" name="Text 13"/>
          <p:cNvSpPr/>
          <p:nvPr/>
        </p:nvSpPr>
        <p:spPr>
          <a:xfrm>
            <a:off x="6332934" y="4571207"/>
            <a:ext cx="5203924" cy="30241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46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Cobro de tarifas no oficiales por personal médico.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021"/>
    </mc:Choice>
    <mc:Fallback>
      <p:transition spd="slow" advTm="18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 descr="PLANTILLA POWER POIN REDE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572095" y="449461"/>
            <a:ext cx="5323284" cy="51077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21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Elementos Clave del SICOF</a:t>
            </a:r>
          </a:p>
        </p:txBody>
      </p:sp>
      <p:sp>
        <p:nvSpPr>
          <p:cNvPr id="3" name="Text 1"/>
          <p:cNvSpPr/>
          <p:nvPr/>
        </p:nvSpPr>
        <p:spPr>
          <a:xfrm>
            <a:off x="572095" y="1287165"/>
            <a:ext cx="11047809" cy="2615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REDES MÉDICAS SAS IPS rechaza actos de corrupción, opacidad y fraude, promoviendo una cultura de prevención.</a:t>
            </a:r>
          </a:p>
        </p:txBody>
      </p:sp>
      <p:sp>
        <p:nvSpPr>
          <p:cNvPr id="4" name="Shape 2"/>
          <p:cNvSpPr/>
          <p:nvPr/>
        </p:nvSpPr>
        <p:spPr>
          <a:xfrm>
            <a:off x="572095" y="1977728"/>
            <a:ext cx="5442148" cy="1206203"/>
          </a:xfrm>
          <a:prstGeom prst="roundRect">
            <a:avLst>
              <a:gd name="adj" fmla="val 7581"/>
            </a:avLst>
          </a:prstGeom>
          <a:solidFill>
            <a:srgbClr val="FFFFFF"/>
          </a:solidFill>
        </p:spPr>
      </p:sp>
      <p:sp>
        <p:nvSpPr>
          <p:cNvPr id="5" name="Shape 3"/>
          <p:cNvSpPr/>
          <p:nvPr/>
        </p:nvSpPr>
        <p:spPr>
          <a:xfrm>
            <a:off x="572095" y="1958678"/>
            <a:ext cx="5442148" cy="76200"/>
          </a:xfrm>
          <a:prstGeom prst="roundRect">
            <a:avLst>
              <a:gd name="adj" fmla="val 90103"/>
            </a:avLst>
          </a:prstGeom>
          <a:solidFill>
            <a:srgbClr val="FFAD94"/>
          </a:solidFill>
        </p:spPr>
      </p:sp>
      <p:sp>
        <p:nvSpPr>
          <p:cNvPr id="6" name="Shape 4"/>
          <p:cNvSpPr/>
          <p:nvPr/>
        </p:nvSpPr>
        <p:spPr>
          <a:xfrm>
            <a:off x="3048000" y="1732558"/>
            <a:ext cx="490339" cy="490339"/>
          </a:xfrm>
          <a:prstGeom prst="roundRect">
            <a:avLst>
              <a:gd name="adj" fmla="val 155403"/>
            </a:avLst>
          </a:prstGeom>
          <a:solidFill>
            <a:srgbClr val="FFAD94"/>
          </a:solidFill>
        </p:spPr>
      </p:sp>
      <p:sp>
        <p:nvSpPr>
          <p:cNvPr id="7" name="Text 5"/>
          <p:cNvSpPr/>
          <p:nvPr/>
        </p:nvSpPr>
        <p:spPr>
          <a:xfrm>
            <a:off x="3195043" y="1855093"/>
            <a:ext cx="196156" cy="245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540" b="1" dirty="0">
                <a:solidFill>
                  <a:srgbClr val="000000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 6"/>
          <p:cNvSpPr/>
          <p:nvPr/>
        </p:nvSpPr>
        <p:spPr>
          <a:xfrm>
            <a:off x="754558" y="2386409"/>
            <a:ext cx="2348905" cy="255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Política Anticorrupción</a:t>
            </a:r>
          </a:p>
        </p:txBody>
      </p:sp>
      <p:sp>
        <p:nvSpPr>
          <p:cNvPr id="9" name="Text 7"/>
          <p:cNvSpPr/>
          <p:nvPr/>
        </p:nvSpPr>
        <p:spPr>
          <a:xfrm>
            <a:off x="754558" y="2739926"/>
            <a:ext cx="5077222" cy="2615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Lineamiento de conducta y procedimiento.</a:t>
            </a:r>
          </a:p>
        </p:txBody>
      </p:sp>
      <p:sp>
        <p:nvSpPr>
          <p:cNvPr id="10" name="Shape 8"/>
          <p:cNvSpPr/>
          <p:nvPr/>
        </p:nvSpPr>
        <p:spPr>
          <a:xfrm>
            <a:off x="6177657" y="1977728"/>
            <a:ext cx="5442248" cy="1206203"/>
          </a:xfrm>
          <a:prstGeom prst="roundRect">
            <a:avLst>
              <a:gd name="adj" fmla="val 7581"/>
            </a:avLst>
          </a:prstGeom>
          <a:solidFill>
            <a:srgbClr val="FFFFFF"/>
          </a:solidFill>
        </p:spPr>
      </p:sp>
      <p:sp>
        <p:nvSpPr>
          <p:cNvPr id="11" name="Shape 9"/>
          <p:cNvSpPr/>
          <p:nvPr/>
        </p:nvSpPr>
        <p:spPr>
          <a:xfrm>
            <a:off x="6177657" y="1958678"/>
            <a:ext cx="5442248" cy="76200"/>
          </a:xfrm>
          <a:prstGeom prst="roundRect">
            <a:avLst>
              <a:gd name="adj" fmla="val 90103"/>
            </a:avLst>
          </a:prstGeom>
          <a:solidFill>
            <a:srgbClr val="FFAD94"/>
          </a:solidFill>
        </p:spPr>
      </p:sp>
      <p:sp>
        <p:nvSpPr>
          <p:cNvPr id="12" name="Shape 10"/>
          <p:cNvSpPr/>
          <p:nvPr/>
        </p:nvSpPr>
        <p:spPr>
          <a:xfrm>
            <a:off x="8653562" y="1732558"/>
            <a:ext cx="490339" cy="490339"/>
          </a:xfrm>
          <a:prstGeom prst="roundRect">
            <a:avLst>
              <a:gd name="adj" fmla="val 155403"/>
            </a:avLst>
          </a:prstGeom>
          <a:solidFill>
            <a:srgbClr val="FFAD94"/>
          </a:solidFill>
        </p:spPr>
      </p:sp>
      <p:sp>
        <p:nvSpPr>
          <p:cNvPr id="13" name="Text 11"/>
          <p:cNvSpPr/>
          <p:nvPr/>
        </p:nvSpPr>
        <p:spPr>
          <a:xfrm>
            <a:off x="8800604" y="1855093"/>
            <a:ext cx="196156" cy="245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540" b="1" dirty="0">
                <a:solidFill>
                  <a:srgbClr val="000000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 12"/>
          <p:cNvSpPr/>
          <p:nvPr/>
        </p:nvSpPr>
        <p:spPr>
          <a:xfrm>
            <a:off x="6360120" y="2386409"/>
            <a:ext cx="2466082" cy="255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Difusión de Información</a:t>
            </a:r>
          </a:p>
        </p:txBody>
      </p:sp>
      <p:sp>
        <p:nvSpPr>
          <p:cNvPr id="15" name="Text 13"/>
          <p:cNvSpPr/>
          <p:nvPr/>
        </p:nvSpPr>
        <p:spPr>
          <a:xfrm>
            <a:off x="6360120" y="2739926"/>
            <a:ext cx="5077321" cy="2615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Acceso fácil y verídico a grupos de interés.</a:t>
            </a:r>
          </a:p>
        </p:txBody>
      </p:sp>
      <p:sp>
        <p:nvSpPr>
          <p:cNvPr id="16" name="Shape 14"/>
          <p:cNvSpPr/>
          <p:nvPr/>
        </p:nvSpPr>
        <p:spPr>
          <a:xfrm>
            <a:off x="572095" y="3592513"/>
            <a:ext cx="5442148" cy="1206203"/>
          </a:xfrm>
          <a:prstGeom prst="roundRect">
            <a:avLst>
              <a:gd name="adj" fmla="val 7581"/>
            </a:avLst>
          </a:prstGeom>
          <a:solidFill>
            <a:srgbClr val="FFFFFF"/>
          </a:solidFill>
        </p:spPr>
      </p:sp>
      <p:sp>
        <p:nvSpPr>
          <p:cNvPr id="17" name="Shape 15"/>
          <p:cNvSpPr/>
          <p:nvPr/>
        </p:nvSpPr>
        <p:spPr>
          <a:xfrm>
            <a:off x="572095" y="3573463"/>
            <a:ext cx="5442148" cy="76200"/>
          </a:xfrm>
          <a:prstGeom prst="roundRect">
            <a:avLst>
              <a:gd name="adj" fmla="val 90103"/>
            </a:avLst>
          </a:prstGeom>
          <a:solidFill>
            <a:srgbClr val="FFAD94"/>
          </a:solidFill>
        </p:spPr>
      </p:sp>
      <p:sp>
        <p:nvSpPr>
          <p:cNvPr id="18" name="Shape 16"/>
          <p:cNvSpPr/>
          <p:nvPr/>
        </p:nvSpPr>
        <p:spPr>
          <a:xfrm>
            <a:off x="3048000" y="3347343"/>
            <a:ext cx="490339" cy="490339"/>
          </a:xfrm>
          <a:prstGeom prst="roundRect">
            <a:avLst>
              <a:gd name="adj" fmla="val 155403"/>
            </a:avLst>
          </a:prstGeom>
          <a:solidFill>
            <a:srgbClr val="FFAD94"/>
          </a:solidFill>
        </p:spPr>
      </p:sp>
      <p:sp>
        <p:nvSpPr>
          <p:cNvPr id="19" name="Text 17"/>
          <p:cNvSpPr/>
          <p:nvPr/>
        </p:nvSpPr>
        <p:spPr>
          <a:xfrm>
            <a:off x="3195043" y="3469878"/>
            <a:ext cx="196156" cy="245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540" b="1" dirty="0">
                <a:solidFill>
                  <a:srgbClr val="000000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 18"/>
          <p:cNvSpPr/>
          <p:nvPr/>
        </p:nvSpPr>
        <p:spPr>
          <a:xfrm>
            <a:off x="754558" y="4001194"/>
            <a:ext cx="2247305" cy="255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Regalos e Invitaciones</a:t>
            </a:r>
          </a:p>
        </p:txBody>
      </p:sp>
      <p:sp>
        <p:nvSpPr>
          <p:cNvPr id="21" name="Text 19"/>
          <p:cNvSpPr/>
          <p:nvPr/>
        </p:nvSpPr>
        <p:spPr>
          <a:xfrm>
            <a:off x="754558" y="4354711"/>
            <a:ext cx="5077222" cy="2615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Límites claros para obsequios recibidos.</a:t>
            </a:r>
          </a:p>
        </p:txBody>
      </p:sp>
      <p:sp>
        <p:nvSpPr>
          <p:cNvPr id="22" name="Shape 20"/>
          <p:cNvSpPr/>
          <p:nvPr/>
        </p:nvSpPr>
        <p:spPr>
          <a:xfrm>
            <a:off x="6177657" y="3592513"/>
            <a:ext cx="5442248" cy="1206203"/>
          </a:xfrm>
          <a:prstGeom prst="roundRect">
            <a:avLst>
              <a:gd name="adj" fmla="val 7581"/>
            </a:avLst>
          </a:prstGeom>
          <a:solidFill>
            <a:srgbClr val="FFFFFF"/>
          </a:solidFill>
        </p:spPr>
      </p:sp>
      <p:sp>
        <p:nvSpPr>
          <p:cNvPr id="23" name="Shape 21"/>
          <p:cNvSpPr/>
          <p:nvPr/>
        </p:nvSpPr>
        <p:spPr>
          <a:xfrm>
            <a:off x="6177657" y="3573463"/>
            <a:ext cx="5442248" cy="76200"/>
          </a:xfrm>
          <a:prstGeom prst="roundRect">
            <a:avLst>
              <a:gd name="adj" fmla="val 90103"/>
            </a:avLst>
          </a:prstGeom>
          <a:solidFill>
            <a:srgbClr val="FFAD94"/>
          </a:solidFill>
        </p:spPr>
      </p:sp>
      <p:sp>
        <p:nvSpPr>
          <p:cNvPr id="24" name="Shape 22"/>
          <p:cNvSpPr/>
          <p:nvPr/>
        </p:nvSpPr>
        <p:spPr>
          <a:xfrm>
            <a:off x="8653562" y="3347343"/>
            <a:ext cx="490339" cy="490339"/>
          </a:xfrm>
          <a:prstGeom prst="roundRect">
            <a:avLst>
              <a:gd name="adj" fmla="val 155403"/>
            </a:avLst>
          </a:prstGeom>
          <a:solidFill>
            <a:srgbClr val="FFAD94"/>
          </a:solidFill>
        </p:spPr>
      </p:sp>
      <p:sp>
        <p:nvSpPr>
          <p:cNvPr id="25" name="Text 23"/>
          <p:cNvSpPr/>
          <p:nvPr/>
        </p:nvSpPr>
        <p:spPr>
          <a:xfrm>
            <a:off x="8800604" y="3469878"/>
            <a:ext cx="196156" cy="245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540" b="1" dirty="0">
                <a:solidFill>
                  <a:srgbClr val="000000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 24"/>
          <p:cNvSpPr/>
          <p:nvPr/>
        </p:nvSpPr>
        <p:spPr>
          <a:xfrm>
            <a:off x="6360120" y="4001194"/>
            <a:ext cx="2101949" cy="255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Pagos de Facilitación</a:t>
            </a:r>
          </a:p>
        </p:txBody>
      </p:sp>
      <p:sp>
        <p:nvSpPr>
          <p:cNvPr id="27" name="Text 25"/>
          <p:cNvSpPr/>
          <p:nvPr/>
        </p:nvSpPr>
        <p:spPr>
          <a:xfrm>
            <a:off x="6360120" y="4354711"/>
            <a:ext cx="5077321" cy="2615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Prohibición de dádivas y uso indebido de recursos.</a:t>
            </a:r>
          </a:p>
        </p:txBody>
      </p:sp>
      <p:sp>
        <p:nvSpPr>
          <p:cNvPr id="28" name="Shape 26"/>
          <p:cNvSpPr/>
          <p:nvPr/>
        </p:nvSpPr>
        <p:spPr>
          <a:xfrm>
            <a:off x="572095" y="5207298"/>
            <a:ext cx="5442148" cy="1206203"/>
          </a:xfrm>
          <a:prstGeom prst="roundRect">
            <a:avLst>
              <a:gd name="adj" fmla="val 7581"/>
            </a:avLst>
          </a:prstGeom>
          <a:solidFill>
            <a:srgbClr val="FFFFFF"/>
          </a:solidFill>
        </p:spPr>
      </p:sp>
      <p:sp>
        <p:nvSpPr>
          <p:cNvPr id="29" name="Shape 27"/>
          <p:cNvSpPr/>
          <p:nvPr/>
        </p:nvSpPr>
        <p:spPr>
          <a:xfrm>
            <a:off x="572095" y="5188248"/>
            <a:ext cx="5442148" cy="76200"/>
          </a:xfrm>
          <a:prstGeom prst="roundRect">
            <a:avLst>
              <a:gd name="adj" fmla="val 90103"/>
            </a:avLst>
          </a:prstGeom>
          <a:solidFill>
            <a:srgbClr val="FFAD94"/>
          </a:solidFill>
        </p:spPr>
      </p:sp>
      <p:sp>
        <p:nvSpPr>
          <p:cNvPr id="30" name="Shape 28"/>
          <p:cNvSpPr/>
          <p:nvPr/>
        </p:nvSpPr>
        <p:spPr>
          <a:xfrm>
            <a:off x="3048000" y="4962128"/>
            <a:ext cx="490339" cy="490339"/>
          </a:xfrm>
          <a:prstGeom prst="roundRect">
            <a:avLst>
              <a:gd name="adj" fmla="val 155403"/>
            </a:avLst>
          </a:prstGeom>
          <a:solidFill>
            <a:srgbClr val="FFAD94"/>
          </a:solidFill>
        </p:spPr>
      </p:sp>
      <p:sp>
        <p:nvSpPr>
          <p:cNvPr id="31" name="Text 29"/>
          <p:cNvSpPr/>
          <p:nvPr/>
        </p:nvSpPr>
        <p:spPr>
          <a:xfrm>
            <a:off x="3195043" y="5084663"/>
            <a:ext cx="196156" cy="245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540" b="1" dirty="0">
                <a:solidFill>
                  <a:srgbClr val="000000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 30"/>
          <p:cNvSpPr/>
          <p:nvPr/>
        </p:nvSpPr>
        <p:spPr>
          <a:xfrm>
            <a:off x="754558" y="5615980"/>
            <a:ext cx="2043410" cy="255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Donaciones</a:t>
            </a:r>
          </a:p>
        </p:txBody>
      </p:sp>
      <p:sp>
        <p:nvSpPr>
          <p:cNvPr id="33" name="Text 31"/>
          <p:cNvSpPr/>
          <p:nvPr/>
        </p:nvSpPr>
        <p:spPr>
          <a:xfrm>
            <a:off x="754558" y="5969496"/>
            <a:ext cx="5077222" cy="2615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Abstenerse de aceptar donaciones no autorizadas.</a:t>
            </a:r>
          </a:p>
        </p:txBody>
      </p:sp>
      <p:sp>
        <p:nvSpPr>
          <p:cNvPr id="34" name="Shape 32"/>
          <p:cNvSpPr/>
          <p:nvPr/>
        </p:nvSpPr>
        <p:spPr>
          <a:xfrm>
            <a:off x="6177657" y="5207298"/>
            <a:ext cx="5442248" cy="1206203"/>
          </a:xfrm>
          <a:prstGeom prst="roundRect">
            <a:avLst>
              <a:gd name="adj" fmla="val 7581"/>
            </a:avLst>
          </a:prstGeom>
          <a:solidFill>
            <a:srgbClr val="FFFFFF"/>
          </a:solidFill>
        </p:spPr>
      </p:sp>
      <p:sp>
        <p:nvSpPr>
          <p:cNvPr id="35" name="Shape 33"/>
          <p:cNvSpPr/>
          <p:nvPr/>
        </p:nvSpPr>
        <p:spPr>
          <a:xfrm>
            <a:off x="6177657" y="5188248"/>
            <a:ext cx="5442248" cy="76200"/>
          </a:xfrm>
          <a:prstGeom prst="roundRect">
            <a:avLst>
              <a:gd name="adj" fmla="val 90103"/>
            </a:avLst>
          </a:prstGeom>
          <a:solidFill>
            <a:srgbClr val="FFAD94"/>
          </a:solidFill>
        </p:spPr>
      </p:sp>
      <p:sp>
        <p:nvSpPr>
          <p:cNvPr id="36" name="Shape 34"/>
          <p:cNvSpPr/>
          <p:nvPr/>
        </p:nvSpPr>
        <p:spPr>
          <a:xfrm>
            <a:off x="8653562" y="4962128"/>
            <a:ext cx="490339" cy="490339"/>
          </a:xfrm>
          <a:prstGeom prst="roundRect">
            <a:avLst>
              <a:gd name="adj" fmla="val 155403"/>
            </a:avLst>
          </a:prstGeom>
          <a:solidFill>
            <a:srgbClr val="FFAD94"/>
          </a:solidFill>
        </p:spPr>
      </p:sp>
      <p:sp>
        <p:nvSpPr>
          <p:cNvPr id="37" name="Text 35"/>
          <p:cNvSpPr/>
          <p:nvPr/>
        </p:nvSpPr>
        <p:spPr>
          <a:xfrm>
            <a:off x="8800604" y="5084663"/>
            <a:ext cx="196156" cy="24516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540" b="1" dirty="0">
                <a:solidFill>
                  <a:srgbClr val="000000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Text 36"/>
          <p:cNvSpPr/>
          <p:nvPr/>
        </p:nvSpPr>
        <p:spPr>
          <a:xfrm>
            <a:off x="6360120" y="5615980"/>
            <a:ext cx="2514997" cy="255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Protección Denunciantes</a:t>
            </a:r>
          </a:p>
        </p:txBody>
      </p:sp>
      <p:sp>
        <p:nvSpPr>
          <p:cNvPr id="39" name="Text 37"/>
          <p:cNvSpPr/>
          <p:nvPr/>
        </p:nvSpPr>
        <p:spPr>
          <a:xfrm>
            <a:off x="6360120" y="5969496"/>
            <a:ext cx="5077321" cy="26154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50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Prohibición de represalias y confidencialidad.</a:t>
            </a:r>
          </a:p>
        </p:txBody>
      </p:sp>
      <p:pic>
        <p:nvPicPr>
          <p:cNvPr id="41" name="Audio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129"/>
    </mc:Choice>
    <mc:Fallback>
      <p:transition spd="slow" advTm="28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PLANTILLA POWER POIN REDES"/>
          <p:cNvPicPr>
            <a:picLocks noGrp="1" noChangeAspect="1"/>
          </p:cNvPicPr>
          <p:nvPr isPhoto="1"/>
        </p:nvPicPr>
        <p:blipFill>
          <a:blip r:embed="rId2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13851"/>
            <a:ext cx="12192000" cy="68580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37878" y="501154"/>
            <a:ext cx="8549382" cy="5696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3585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Roles y Responsabilidades en el SICOF</a:t>
            </a:r>
          </a:p>
        </p:txBody>
      </p:sp>
      <p:sp>
        <p:nvSpPr>
          <p:cNvPr id="3" name="Text 1"/>
          <p:cNvSpPr/>
          <p:nvPr/>
        </p:nvSpPr>
        <p:spPr>
          <a:xfrm>
            <a:off x="637878" y="1435298"/>
            <a:ext cx="10916245" cy="2916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41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Estructura organizacional para la gestión efectiva del riesgo de corrupción, opacidad y fraude.</a:t>
            </a:r>
          </a:p>
        </p:txBody>
      </p:sp>
      <p:sp>
        <p:nvSpPr>
          <p:cNvPr id="4" name="Shape 2"/>
          <p:cNvSpPr/>
          <p:nvPr>
            <p:custDataLst>
              <p:tags r:id="rId1"/>
            </p:custDataLst>
          </p:nvPr>
        </p:nvSpPr>
        <p:spPr>
          <a:xfrm>
            <a:off x="637878" y="1931888"/>
            <a:ext cx="5366941" cy="1354534"/>
          </a:xfrm>
          <a:prstGeom prst="roundRect">
            <a:avLst>
              <a:gd name="adj" fmla="val 5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3"/>
          <p:cNvSpPr/>
          <p:nvPr>
            <p:custDataLst>
              <p:tags r:id="rId2"/>
            </p:custDataLst>
          </p:nvPr>
        </p:nvSpPr>
        <p:spPr>
          <a:xfrm>
            <a:off x="826493" y="2120503"/>
            <a:ext cx="2278360" cy="2847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9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Junta Directiva</a:t>
            </a:r>
          </a:p>
        </p:txBody>
      </p:sp>
      <p:sp>
        <p:nvSpPr>
          <p:cNvPr id="6" name="Text 4"/>
          <p:cNvSpPr/>
          <p:nvPr>
            <p:custDataLst>
              <p:tags r:id="rId3"/>
            </p:custDataLst>
          </p:nvPr>
        </p:nvSpPr>
        <p:spPr>
          <a:xfrm>
            <a:off x="826493" y="2514600"/>
            <a:ext cx="4989711" cy="583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41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Define estrategias, aprueba manuales y monitorea el perfil de riesgo.</a:t>
            </a:r>
          </a:p>
        </p:txBody>
      </p:sp>
      <p:sp>
        <p:nvSpPr>
          <p:cNvPr id="7" name="Shape 5"/>
          <p:cNvSpPr/>
          <p:nvPr>
            <p:custDataLst>
              <p:tags r:id="rId4"/>
            </p:custDataLst>
          </p:nvPr>
        </p:nvSpPr>
        <p:spPr>
          <a:xfrm>
            <a:off x="6187083" y="1931888"/>
            <a:ext cx="5367040" cy="1354534"/>
          </a:xfrm>
          <a:prstGeom prst="roundRect">
            <a:avLst>
              <a:gd name="adj" fmla="val 5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>
            <p:custDataLst>
              <p:tags r:id="rId5"/>
            </p:custDataLst>
          </p:nvPr>
        </p:nvSpPr>
        <p:spPr>
          <a:xfrm>
            <a:off x="6375698" y="2120503"/>
            <a:ext cx="2299693" cy="2847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9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Representante Legal</a:t>
            </a:r>
          </a:p>
        </p:txBody>
      </p:sp>
      <p:sp>
        <p:nvSpPr>
          <p:cNvPr id="9" name="Text 7"/>
          <p:cNvSpPr/>
          <p:nvPr>
            <p:custDataLst>
              <p:tags r:id="rId6"/>
            </p:custDataLst>
          </p:nvPr>
        </p:nvSpPr>
        <p:spPr>
          <a:xfrm>
            <a:off x="6375698" y="2514600"/>
            <a:ext cx="4989810" cy="583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41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Asegura cumplimiento de políticas y supervisa la implementación del SICOF.</a:t>
            </a:r>
          </a:p>
        </p:txBody>
      </p:sp>
      <p:sp>
        <p:nvSpPr>
          <p:cNvPr id="10" name="Shape 8"/>
          <p:cNvSpPr/>
          <p:nvPr>
            <p:custDataLst>
              <p:tags r:id="rId7"/>
            </p:custDataLst>
          </p:nvPr>
        </p:nvSpPr>
        <p:spPr>
          <a:xfrm>
            <a:off x="637878" y="3468688"/>
            <a:ext cx="5366941" cy="1354534"/>
          </a:xfrm>
          <a:prstGeom prst="roundRect">
            <a:avLst>
              <a:gd name="adj" fmla="val 5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9"/>
          <p:cNvSpPr/>
          <p:nvPr>
            <p:custDataLst>
              <p:tags r:id="rId8"/>
            </p:custDataLst>
          </p:nvPr>
        </p:nvSpPr>
        <p:spPr>
          <a:xfrm>
            <a:off x="826493" y="3657303"/>
            <a:ext cx="2717503" cy="2847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9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Oficial de Cumplimiento</a:t>
            </a:r>
          </a:p>
        </p:txBody>
      </p:sp>
      <p:sp>
        <p:nvSpPr>
          <p:cNvPr id="12" name="Text 10"/>
          <p:cNvSpPr/>
          <p:nvPr>
            <p:custDataLst>
              <p:tags r:id="rId9"/>
            </p:custDataLst>
          </p:nvPr>
        </p:nvSpPr>
        <p:spPr>
          <a:xfrm>
            <a:off x="826493" y="4051399"/>
            <a:ext cx="4989711" cy="583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41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Diseña, propone y monitorea el SICOF, gestiona reportes y capacitaciones.</a:t>
            </a:r>
          </a:p>
        </p:txBody>
      </p:sp>
      <p:sp>
        <p:nvSpPr>
          <p:cNvPr id="13" name="Shape 11"/>
          <p:cNvSpPr/>
          <p:nvPr>
            <p:custDataLst>
              <p:tags r:id="rId10"/>
            </p:custDataLst>
          </p:nvPr>
        </p:nvSpPr>
        <p:spPr>
          <a:xfrm>
            <a:off x="6187083" y="3468688"/>
            <a:ext cx="5367040" cy="1354534"/>
          </a:xfrm>
          <a:prstGeom prst="roundRect">
            <a:avLst>
              <a:gd name="adj" fmla="val 5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>
            <p:custDataLst>
              <p:tags r:id="rId11"/>
            </p:custDataLst>
          </p:nvPr>
        </p:nvSpPr>
        <p:spPr>
          <a:xfrm>
            <a:off x="6375698" y="3657303"/>
            <a:ext cx="2278360" cy="2847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9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Líderes de Procesos</a:t>
            </a:r>
          </a:p>
        </p:txBody>
      </p:sp>
      <p:sp>
        <p:nvSpPr>
          <p:cNvPr id="15" name="Text 13"/>
          <p:cNvSpPr/>
          <p:nvPr>
            <p:custDataLst>
              <p:tags r:id="rId12"/>
            </p:custDataLst>
          </p:nvPr>
        </p:nvSpPr>
        <p:spPr>
          <a:xfrm>
            <a:off x="6375698" y="4051399"/>
            <a:ext cx="4989810" cy="583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41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Identifican, miden y controlan riesgos COF en sus áreas, participan en sesiones.</a:t>
            </a:r>
          </a:p>
        </p:txBody>
      </p:sp>
      <p:sp>
        <p:nvSpPr>
          <p:cNvPr id="16" name="Shape 14"/>
          <p:cNvSpPr/>
          <p:nvPr>
            <p:custDataLst>
              <p:tags r:id="rId13"/>
            </p:custDataLst>
          </p:nvPr>
        </p:nvSpPr>
        <p:spPr>
          <a:xfrm>
            <a:off x="637878" y="5005487"/>
            <a:ext cx="5366941" cy="1354534"/>
          </a:xfrm>
          <a:prstGeom prst="roundRect">
            <a:avLst>
              <a:gd name="adj" fmla="val 5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5"/>
          <p:cNvSpPr/>
          <p:nvPr>
            <p:custDataLst>
              <p:tags r:id="rId14"/>
            </p:custDataLst>
          </p:nvPr>
        </p:nvSpPr>
        <p:spPr>
          <a:xfrm>
            <a:off x="826493" y="5194102"/>
            <a:ext cx="2278360" cy="2847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9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Colaboradores</a:t>
            </a:r>
          </a:p>
        </p:txBody>
      </p:sp>
      <p:sp>
        <p:nvSpPr>
          <p:cNvPr id="18" name="Text 16"/>
          <p:cNvSpPr/>
          <p:nvPr>
            <p:custDataLst>
              <p:tags r:id="rId15"/>
            </p:custDataLst>
          </p:nvPr>
        </p:nvSpPr>
        <p:spPr>
          <a:xfrm>
            <a:off x="826493" y="5588198"/>
            <a:ext cx="4989711" cy="583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41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Cumplen políticas, informan irregularidades y participan en capacitaciones.</a:t>
            </a:r>
          </a:p>
        </p:txBody>
      </p:sp>
      <p:sp>
        <p:nvSpPr>
          <p:cNvPr id="19" name="Shape 17"/>
          <p:cNvSpPr/>
          <p:nvPr>
            <p:custDataLst>
              <p:tags r:id="rId16"/>
            </p:custDataLst>
          </p:nvPr>
        </p:nvSpPr>
        <p:spPr>
          <a:xfrm>
            <a:off x="6187083" y="5005487"/>
            <a:ext cx="5367040" cy="1354534"/>
          </a:xfrm>
          <a:prstGeom prst="roundRect">
            <a:avLst>
              <a:gd name="adj" fmla="val 5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0" name="Text 18"/>
          <p:cNvSpPr/>
          <p:nvPr>
            <p:custDataLst>
              <p:tags r:id="rId17"/>
            </p:custDataLst>
          </p:nvPr>
        </p:nvSpPr>
        <p:spPr>
          <a:xfrm>
            <a:off x="6375698" y="5194102"/>
            <a:ext cx="2278360" cy="28475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90" b="1" dirty="0">
                <a:solidFill>
                  <a:srgbClr val="403C4E"/>
                </a:solidFill>
                <a:latin typeface="Arial" panose="020B0604020202020204" pitchFamily="34" charset="0"/>
                <a:ea typeface="Merriweather Bold" pitchFamily="34" charset="-122"/>
                <a:cs typeface="Arial" panose="020B0604020202020204" pitchFamily="34" charset="0"/>
              </a:rPr>
              <a:t>Revisoría Fiscal</a:t>
            </a:r>
          </a:p>
        </p:txBody>
      </p:sp>
      <p:sp>
        <p:nvSpPr>
          <p:cNvPr id="21" name="Text 19"/>
          <p:cNvSpPr/>
          <p:nvPr>
            <p:custDataLst>
              <p:tags r:id="rId18"/>
            </p:custDataLst>
          </p:nvPr>
        </p:nvSpPr>
        <p:spPr>
          <a:xfrm>
            <a:off x="6375698" y="5588198"/>
            <a:ext cx="4989810" cy="5832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415" dirty="0">
                <a:solidFill>
                  <a:srgbClr val="403C4E"/>
                </a:solidFill>
                <a:latin typeface="Arial" panose="020B0604020202020204" pitchFamily="34" charset="0"/>
                <a:ea typeface="Open Sans" pitchFamily="34" charset="-122"/>
                <a:cs typeface="Arial" panose="020B0604020202020204" pitchFamily="34" charset="0"/>
              </a:rPr>
              <a:t>Evalúa el cumplimiento del SICOF y reporta incumplimientos a la Junta Directiva.</a:t>
            </a: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78"/>
    </mc:Choice>
    <mc:Fallback>
      <p:transition spd="slow" advTm="9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8.6718503937009,&quot;left&quot;:50.2265748031496,&quot;top&quot;:152.11719160104988,&quot;width&quot;:859.546850393700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3.20314960629923,&quot;left&quot;:41.765616797900265,&quot;top&quot;:93.96876640419949,&quot;width&quot;:876.4687664041996}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107</TotalTime>
  <Words>898</Words>
  <Application>Microsoft Office PowerPoint</Application>
  <PresentationFormat>Panorámica</PresentationFormat>
  <Paragraphs>162</Paragraphs>
  <Slides>11</Slides>
  <Notes>11</Notes>
  <HiddenSlides>0</HiddenSlides>
  <MMClips>11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Merriweather Bold</vt:lpstr>
      <vt:lpstr>Open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Montoya</dc:creator>
  <cp:lastModifiedBy>RPC</cp:lastModifiedBy>
  <cp:revision>43</cp:revision>
  <dcterms:created xsi:type="dcterms:W3CDTF">2023-05-09T15:59:00Z</dcterms:created>
  <dcterms:modified xsi:type="dcterms:W3CDTF">2025-08-05T02:22:15Z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171C36EA5B1842A394A56C51B1F62710_12</vt:lpwstr>
  </property>
  <property fmtid="{D5CDD505-2E9C-101B-9397-08002B2CF9AE}" pid="3" name="KSOProductBuildVer">
    <vt:lpwstr>3082-12.2.0.21931</vt:lpwstr>
  </property>
</Properties>
</file>